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723" r:id="rId1"/>
    <p:sldMasterId id="2147484785" r:id="rId2"/>
  </p:sldMasterIdLst>
  <p:notesMasterIdLst>
    <p:notesMasterId r:id="rId11"/>
  </p:notesMasterIdLst>
  <p:handoutMasterIdLst>
    <p:handoutMasterId r:id="rId12"/>
  </p:handoutMasterIdLst>
  <p:sldIdLst>
    <p:sldId id="1591" r:id="rId3"/>
    <p:sldId id="1585" r:id="rId4"/>
    <p:sldId id="1586" r:id="rId5"/>
    <p:sldId id="1587" r:id="rId6"/>
    <p:sldId id="1588" r:id="rId7"/>
    <p:sldId id="1589" r:id="rId8"/>
    <p:sldId id="1590" r:id="rId9"/>
    <p:sldId id="1594" r:id="rId10"/>
  </p:sldIdLst>
  <p:sldSz cx="12192000" cy="6858000"/>
  <p:notesSz cx="6400800" cy="8686800"/>
  <p:defaultTex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408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jianjun" initials="L" lastIdx="4" clrIdx="0"/>
  <p:cmAuthor id="2" name="度虚元宝宝" initials="度虚元宝宝" lastIdx="1" clrIdx="1"/>
  <p:cmAuthor id="3" name="Linglong Dai" initials="Linglong " lastIdx="1" clrIdx="2"/>
  <p:cmAuthor id="4" name="webuser" initials="Linglong " lastIdx="1" clrIdx="3"/>
  <p:cmAuthor id="5" name="崔铭尧" initials="崔铭尧" lastIdx="8" clrIdx="4">
    <p:extLst>
      <p:ext uri="{19B8F6BF-5375-455C-9EA6-DF929625EA0E}">
        <p15:presenceInfo xmlns:p15="http://schemas.microsoft.com/office/powerpoint/2012/main" userId="488f76bba5e195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3333FF"/>
    <a:srgbClr val="00FF00"/>
    <a:srgbClr val="E79E9E"/>
    <a:srgbClr val="7030A0"/>
    <a:srgbClr val="7354B7"/>
    <a:srgbClr val="E8DE9C"/>
    <a:srgbClr val="242424"/>
    <a:srgbClr val="C7FFC7"/>
    <a:srgbClr val="B9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80551" autoAdjust="0"/>
  </p:normalViewPr>
  <p:slideViewPr>
    <p:cSldViewPr snapToGrid="0">
      <p:cViewPr varScale="1">
        <p:scale>
          <a:sx n="77" d="100"/>
          <a:sy n="77" d="100"/>
        </p:scale>
        <p:origin x="771" y="38"/>
      </p:cViewPr>
      <p:guideLst>
        <p:guide orient="horz" pos="408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7" d="100"/>
          <a:sy n="67" d="100"/>
        </p:scale>
        <p:origin x="3139" y="67"/>
      </p:cViewPr>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18" Type="http://schemas.openxmlformats.org/officeDocument/2006/relationships/image" Target="../media/image27.wmf"/><Relationship Id="rId26" Type="http://schemas.openxmlformats.org/officeDocument/2006/relationships/image" Target="../media/image35.wmf"/><Relationship Id="rId3" Type="http://schemas.openxmlformats.org/officeDocument/2006/relationships/image" Target="../media/image12.wmf"/><Relationship Id="rId21" Type="http://schemas.openxmlformats.org/officeDocument/2006/relationships/image" Target="../media/image30.wmf"/><Relationship Id="rId7" Type="http://schemas.openxmlformats.org/officeDocument/2006/relationships/image" Target="../media/image16.wmf"/><Relationship Id="rId12" Type="http://schemas.openxmlformats.org/officeDocument/2006/relationships/image" Target="../media/image21.wmf"/><Relationship Id="rId17" Type="http://schemas.openxmlformats.org/officeDocument/2006/relationships/image" Target="../media/image26.wmf"/><Relationship Id="rId25" Type="http://schemas.openxmlformats.org/officeDocument/2006/relationships/image" Target="../media/image34.wmf"/><Relationship Id="rId2" Type="http://schemas.openxmlformats.org/officeDocument/2006/relationships/image" Target="../media/image11.wmf"/><Relationship Id="rId16" Type="http://schemas.openxmlformats.org/officeDocument/2006/relationships/image" Target="../media/image25.wmf"/><Relationship Id="rId20" Type="http://schemas.openxmlformats.org/officeDocument/2006/relationships/image" Target="../media/image29.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24" Type="http://schemas.openxmlformats.org/officeDocument/2006/relationships/image" Target="../media/image33.wmf"/><Relationship Id="rId5" Type="http://schemas.openxmlformats.org/officeDocument/2006/relationships/image" Target="../media/image14.wmf"/><Relationship Id="rId15" Type="http://schemas.openxmlformats.org/officeDocument/2006/relationships/image" Target="../media/image24.wmf"/><Relationship Id="rId23" Type="http://schemas.openxmlformats.org/officeDocument/2006/relationships/image" Target="../media/image32.wmf"/><Relationship Id="rId10" Type="http://schemas.openxmlformats.org/officeDocument/2006/relationships/image" Target="../media/image19.wmf"/><Relationship Id="rId19" Type="http://schemas.openxmlformats.org/officeDocument/2006/relationships/image" Target="../media/image28.wmf"/><Relationship Id="rId4" Type="http://schemas.openxmlformats.org/officeDocument/2006/relationships/image" Target="../media/image13.wmf"/><Relationship Id="rId9" Type="http://schemas.openxmlformats.org/officeDocument/2006/relationships/image" Target="../media/image18.wmf"/><Relationship Id="rId14" Type="http://schemas.openxmlformats.org/officeDocument/2006/relationships/image" Target="../media/image23.wmf"/><Relationship Id="rId22"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774424" cy="433925"/>
          </a:xfrm>
          <a:prstGeom prst="rect">
            <a:avLst/>
          </a:prstGeom>
        </p:spPr>
        <p:txBody>
          <a:bodyPr vert="horz" lIns="82048" tIns="41025" rIns="82048" bIns="41025" rtlCol="0"/>
          <a:lstStyle>
            <a:lvl1pPr algn="l">
              <a:defRPr sz="1000">
                <a:latin typeface="Arial" pitchFamily="34" charset="0"/>
                <a:ea typeface="宋体" pitchFamily="2" charset="-122"/>
                <a:cs typeface="+mn-cs"/>
              </a:defRPr>
            </a:lvl1pPr>
          </a:lstStyle>
          <a:p>
            <a:pPr>
              <a:defRPr/>
            </a:pPr>
            <a:endParaRPr lang="zh-CN" altLang="en-US"/>
          </a:p>
        </p:txBody>
      </p:sp>
      <p:sp>
        <p:nvSpPr>
          <p:cNvPr id="3" name="日期占位符 2"/>
          <p:cNvSpPr>
            <a:spLocks noGrp="1"/>
          </p:cNvSpPr>
          <p:nvPr>
            <p:ph type="dt" sz="quarter" idx="1"/>
          </p:nvPr>
        </p:nvSpPr>
        <p:spPr>
          <a:xfrm>
            <a:off x="3626377" y="1"/>
            <a:ext cx="2772936" cy="433925"/>
          </a:xfrm>
          <a:prstGeom prst="rect">
            <a:avLst/>
          </a:prstGeom>
        </p:spPr>
        <p:txBody>
          <a:bodyPr vert="horz" wrap="square" lIns="82048" tIns="41025" rIns="82048" bIns="41025" numCol="1" anchor="t" anchorCtr="0" compatLnSpc="1">
            <a:prstTxWarp prst="textNoShape">
              <a:avLst/>
            </a:prstTxWarp>
          </a:bodyPr>
          <a:lstStyle>
            <a:lvl1pPr algn="r">
              <a:defRPr sz="1000"/>
            </a:lvl1pPr>
          </a:lstStyle>
          <a:p>
            <a:fld id="{FF96FC5E-59E4-094D-B675-983E3C02BDA2}" type="datetime1">
              <a:rPr lang="zh-CN" altLang="en-US"/>
              <a:pPr/>
              <a:t>2022/3/26</a:t>
            </a:fld>
            <a:endParaRPr lang="zh-CN" altLang="en-US"/>
          </a:p>
        </p:txBody>
      </p:sp>
      <p:sp>
        <p:nvSpPr>
          <p:cNvPr id="4" name="页脚占位符 3"/>
          <p:cNvSpPr>
            <a:spLocks noGrp="1"/>
          </p:cNvSpPr>
          <p:nvPr>
            <p:ph type="ftr" sz="quarter" idx="2"/>
          </p:nvPr>
        </p:nvSpPr>
        <p:spPr>
          <a:xfrm>
            <a:off x="0" y="8251494"/>
            <a:ext cx="2774424" cy="433925"/>
          </a:xfrm>
          <a:prstGeom prst="rect">
            <a:avLst/>
          </a:prstGeom>
        </p:spPr>
        <p:txBody>
          <a:bodyPr vert="horz" lIns="82048" tIns="41025" rIns="82048" bIns="41025" rtlCol="0" anchor="b"/>
          <a:lstStyle>
            <a:lvl1pPr algn="l">
              <a:defRPr sz="1000">
                <a:latin typeface="Arial" pitchFamily="34" charset="0"/>
                <a:ea typeface="宋体" pitchFamily="2" charset="-122"/>
                <a:cs typeface="+mn-cs"/>
              </a:defRPr>
            </a:lvl1pPr>
          </a:lstStyle>
          <a:p>
            <a:pPr>
              <a:defRPr/>
            </a:pPr>
            <a:endParaRPr lang="zh-CN" altLang="en-US"/>
          </a:p>
        </p:txBody>
      </p:sp>
      <p:sp>
        <p:nvSpPr>
          <p:cNvPr id="5" name="灯片编号占位符 4"/>
          <p:cNvSpPr>
            <a:spLocks noGrp="1"/>
          </p:cNvSpPr>
          <p:nvPr>
            <p:ph type="sldNum" sz="quarter" idx="3"/>
          </p:nvPr>
        </p:nvSpPr>
        <p:spPr>
          <a:xfrm>
            <a:off x="3626377" y="8251494"/>
            <a:ext cx="2772936" cy="433925"/>
          </a:xfrm>
          <a:prstGeom prst="rect">
            <a:avLst/>
          </a:prstGeom>
        </p:spPr>
        <p:txBody>
          <a:bodyPr vert="horz" wrap="square" lIns="82048" tIns="41025" rIns="82048" bIns="41025" numCol="1" anchor="b" anchorCtr="0" compatLnSpc="1">
            <a:prstTxWarp prst="textNoShape">
              <a:avLst/>
            </a:prstTxWarp>
          </a:bodyPr>
          <a:lstStyle>
            <a:lvl1pPr algn="r">
              <a:defRPr sz="1000"/>
            </a:lvl1pPr>
          </a:lstStyle>
          <a:p>
            <a:fld id="{A3C816BB-588E-BE4B-9CD3-A44151F99766}" type="slidenum">
              <a:rPr lang="zh-CN" altLang="en-US"/>
              <a:pPr/>
              <a:t>‹#›</a:t>
            </a:fld>
            <a:endParaRPr lang="zh-CN" altLang="en-US"/>
          </a:p>
        </p:txBody>
      </p:sp>
    </p:spTree>
    <p:extLst>
      <p:ext uri="{BB962C8B-B14F-4D97-AF65-F5344CB8AC3E}">
        <p14:creationId xmlns:p14="http://schemas.microsoft.com/office/powerpoint/2010/main" val="2321396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774424" cy="435308"/>
          </a:xfrm>
          <a:prstGeom prst="rect">
            <a:avLst/>
          </a:prstGeom>
          <a:noFill/>
          <a:ln>
            <a:noFill/>
          </a:ln>
        </p:spPr>
        <p:txBody>
          <a:bodyPr vert="horz" wrap="square" lIns="84584" tIns="42292" rIns="84584" bIns="42292" numCol="1" anchor="t" anchorCtr="0" compatLnSpc="1">
            <a:prstTxWarp prst="textNoShape">
              <a:avLst/>
            </a:prstTxWarp>
          </a:bodyPr>
          <a:lstStyle>
            <a:lvl1pPr eaLnBrk="1" hangingPunct="1">
              <a:buFont typeface="Arial" panose="020B0604020202020204" pitchFamily="34" charset="0"/>
              <a:buNone/>
              <a:defRPr sz="1000">
                <a:latin typeface="Times New Roman" pitchFamily="18" charset="0"/>
                <a:ea typeface="宋体" pitchFamily="2" charset="-122"/>
                <a:cs typeface="+mn-cs"/>
              </a:defRPr>
            </a:lvl1pPr>
          </a:lstStyle>
          <a:p>
            <a:pPr>
              <a:defRPr/>
            </a:pPr>
            <a:endParaRPr lang="zh-CN" altLang="en-US"/>
          </a:p>
        </p:txBody>
      </p:sp>
      <p:sp>
        <p:nvSpPr>
          <p:cNvPr id="3075" name="Rectangle 3"/>
          <p:cNvSpPr>
            <a:spLocks noGrp="1" noChangeArrowheads="1"/>
          </p:cNvSpPr>
          <p:nvPr>
            <p:ph type="dt" idx="1"/>
          </p:nvPr>
        </p:nvSpPr>
        <p:spPr bwMode="auto">
          <a:xfrm>
            <a:off x="3624889" y="0"/>
            <a:ext cx="2774424" cy="435308"/>
          </a:xfrm>
          <a:prstGeom prst="rect">
            <a:avLst/>
          </a:prstGeom>
          <a:noFill/>
          <a:ln>
            <a:noFill/>
          </a:ln>
        </p:spPr>
        <p:txBody>
          <a:bodyPr vert="horz" wrap="square" lIns="84584" tIns="42292" rIns="84584" bIns="42292" numCol="1" anchor="t" anchorCtr="0" compatLnSpc="1">
            <a:prstTxWarp prst="textNoShape">
              <a:avLst/>
            </a:prstTxWarp>
          </a:bodyPr>
          <a:lstStyle>
            <a:lvl1pPr algn="r">
              <a:buFont typeface="Arial" charset="0"/>
              <a:buNone/>
              <a:defRPr sz="1000">
                <a:latin typeface="Times New Roman" charset="0"/>
              </a:defRPr>
            </a:lvl1pPr>
          </a:lstStyle>
          <a:p>
            <a:fld id="{30E6F15A-298A-BC40-A625-F6DD196ADFBC}" type="datetime1">
              <a:rPr lang="en-US" altLang="zh-CN"/>
              <a:pPr/>
              <a:t>3/26/2022</a:t>
            </a:fld>
            <a:endParaRPr lang="en-US" altLang="zh-CN"/>
          </a:p>
        </p:txBody>
      </p:sp>
      <p:sp>
        <p:nvSpPr>
          <p:cNvPr id="104452" name="Rectangle 4"/>
          <p:cNvSpPr>
            <a:spLocks noGrp="1" noRot="1" noChangeAspect="1" noChangeArrowheads="1"/>
          </p:cNvSpPr>
          <p:nvPr>
            <p:ph type="sldImg" idx="2"/>
          </p:nvPr>
        </p:nvSpPr>
        <p:spPr bwMode="auto">
          <a:xfrm>
            <a:off x="304800" y="649288"/>
            <a:ext cx="57912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40824" y="4125056"/>
            <a:ext cx="5119152" cy="3910856"/>
          </a:xfrm>
          <a:prstGeom prst="rect">
            <a:avLst/>
          </a:prstGeom>
          <a:noFill/>
          <a:ln>
            <a:noFill/>
          </a:ln>
        </p:spPr>
        <p:txBody>
          <a:bodyPr vert="horz" wrap="square" lIns="84584" tIns="42292" rIns="84584" bIns="42292"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250111"/>
            <a:ext cx="2774424" cy="433925"/>
          </a:xfrm>
          <a:prstGeom prst="rect">
            <a:avLst/>
          </a:prstGeom>
          <a:noFill/>
          <a:ln>
            <a:noFill/>
          </a:ln>
        </p:spPr>
        <p:txBody>
          <a:bodyPr vert="horz" wrap="square" lIns="84584" tIns="42292" rIns="84584" bIns="42292" numCol="1" anchor="b" anchorCtr="0" compatLnSpc="1">
            <a:prstTxWarp prst="textNoShape">
              <a:avLst/>
            </a:prstTxWarp>
          </a:bodyPr>
          <a:lstStyle>
            <a:lvl1pPr eaLnBrk="1" hangingPunct="1">
              <a:buFont typeface="Arial" panose="020B0604020202020204" pitchFamily="34" charset="0"/>
              <a:buNone/>
              <a:defRPr sz="1000">
                <a:latin typeface="Times New Roman" pitchFamily="18" charset="0"/>
                <a:ea typeface="宋体" pitchFamily="2" charset="-122"/>
                <a:cs typeface="+mn-cs"/>
              </a:defRPr>
            </a:lvl1pPr>
          </a:lstStyle>
          <a:p>
            <a:pPr>
              <a:defRPr/>
            </a:pPr>
            <a:endParaRPr lang="en-US"/>
          </a:p>
        </p:txBody>
      </p:sp>
      <p:sp>
        <p:nvSpPr>
          <p:cNvPr id="3079" name="Rectangle 7"/>
          <p:cNvSpPr>
            <a:spLocks noGrp="1" noChangeArrowheads="1"/>
          </p:cNvSpPr>
          <p:nvPr>
            <p:ph type="sldNum" sz="quarter" idx="5"/>
          </p:nvPr>
        </p:nvSpPr>
        <p:spPr bwMode="auto">
          <a:xfrm>
            <a:off x="3624889" y="8250111"/>
            <a:ext cx="2774424" cy="433925"/>
          </a:xfrm>
          <a:prstGeom prst="rect">
            <a:avLst/>
          </a:prstGeom>
          <a:noFill/>
          <a:ln>
            <a:noFill/>
          </a:ln>
        </p:spPr>
        <p:txBody>
          <a:bodyPr vert="horz" wrap="square" lIns="84584" tIns="42292" rIns="84584" bIns="42292" numCol="1" anchor="b" anchorCtr="0" compatLnSpc="1">
            <a:prstTxWarp prst="textNoShape">
              <a:avLst/>
            </a:prstTxWarp>
          </a:bodyPr>
          <a:lstStyle>
            <a:lvl1pPr algn="r">
              <a:buFont typeface="Arial" charset="0"/>
              <a:buNone/>
              <a:defRPr sz="1000">
                <a:latin typeface="Times New Roman" charset="0"/>
              </a:defRPr>
            </a:lvl1pPr>
          </a:lstStyle>
          <a:p>
            <a:fld id="{9043E2FA-6B8C-F44A-BD25-D85272975557}" type="slidenum">
              <a:rPr lang="zh-CN" altLang="en-US"/>
              <a:pPr/>
              <a:t>‹#›</a:t>
            </a:fld>
            <a:endParaRPr lang="en-US" altLang="zh-CN"/>
          </a:p>
        </p:txBody>
      </p:sp>
    </p:spTree>
    <p:extLst>
      <p:ext uri="{BB962C8B-B14F-4D97-AF65-F5344CB8AC3E}">
        <p14:creationId xmlns:p14="http://schemas.microsoft.com/office/powerpoint/2010/main" val="3005601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charset="0"/>
        <a:cs typeface="宋体"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4800" y="649288"/>
            <a:ext cx="5791200" cy="32575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kern="1200" dirty="0" smtClean="0">
                <a:solidFill>
                  <a:schemeClr val="tx1"/>
                </a:solidFill>
                <a:effectLst/>
                <a:latin typeface="Times New Roman" pitchFamily="18" charset="0"/>
                <a:ea typeface="宋体" charset="0"/>
                <a:cs typeface="宋体" charset="0"/>
              </a:rPr>
              <a:t>Nice</a:t>
            </a:r>
            <a:r>
              <a:rPr kumimoji="1" lang="en-US" altLang="zh-CN" sz="1200" kern="1200" baseline="0" dirty="0" smtClean="0">
                <a:solidFill>
                  <a:schemeClr val="tx1"/>
                </a:solidFill>
                <a:effectLst/>
                <a:latin typeface="Times New Roman" pitchFamily="18" charset="0"/>
                <a:ea typeface="宋体" charset="0"/>
                <a:cs typeface="宋体" charset="0"/>
              </a:rPr>
              <a:t> to meet you every one! I am </a:t>
            </a:r>
            <a:r>
              <a:rPr kumimoji="1" lang="en-US" altLang="zh-CN" sz="1200" kern="1200" baseline="0" dirty="0" err="1" smtClean="0">
                <a:solidFill>
                  <a:schemeClr val="tx1"/>
                </a:solidFill>
                <a:effectLst/>
                <a:latin typeface="Times New Roman" pitchFamily="18" charset="0"/>
                <a:ea typeface="宋体" charset="0"/>
                <a:cs typeface="宋体" charset="0"/>
              </a:rPr>
              <a:t>Zijian</a:t>
            </a:r>
            <a:r>
              <a:rPr kumimoji="1" lang="en-US" altLang="zh-CN" sz="1200" kern="1200" baseline="0" dirty="0" smtClean="0">
                <a:solidFill>
                  <a:schemeClr val="tx1"/>
                </a:solidFill>
                <a:effectLst/>
                <a:latin typeface="Times New Roman" pitchFamily="18" charset="0"/>
                <a:ea typeface="宋体" charset="0"/>
                <a:cs typeface="宋体" charset="0"/>
              </a:rPr>
              <a:t> Zhang from Tsinghua University. Today I wish to introduce our recent work titled “Pattern-Division Multiplexing for Continuous-Aperture MIMO”.</a:t>
            </a:r>
            <a:endParaRPr kumimoji="1" lang="zh-CN" altLang="zh-CN" sz="1200" kern="1200" dirty="0">
              <a:solidFill>
                <a:schemeClr val="tx1"/>
              </a:solidFill>
              <a:effectLst/>
              <a:latin typeface="Times New Roman" pitchFamily="18" charset="0"/>
              <a:ea typeface="宋体" charset="0"/>
              <a:cs typeface="宋体" charset="0"/>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a:t>
            </a:fld>
            <a:endParaRPr lang="en-US" altLang="zh-CN"/>
          </a:p>
        </p:txBody>
      </p:sp>
    </p:spTree>
    <p:extLst>
      <p:ext uri="{BB962C8B-B14F-4D97-AF65-F5344CB8AC3E}">
        <p14:creationId xmlns:p14="http://schemas.microsoft.com/office/powerpoint/2010/main" val="174389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smtClean="0"/>
                  <a:t>At first, I would like to introduce the concept</a:t>
                </a:r>
                <a:r>
                  <a:rPr lang="en-US" altLang="zh-CN" baseline="0" dirty="0" smtClean="0"/>
                  <a:t> of CAP-MIMO. </a:t>
                </a:r>
                <a:r>
                  <a:rPr lang="en-US" altLang="zh-CN" dirty="0" smtClean="0"/>
                  <a:t>Continuous aperture MIMO, namely cap-</a:t>
                </a:r>
                <a:r>
                  <a:rPr lang="en-US" altLang="zh-CN" dirty="0" err="1" smtClean="0"/>
                  <a:t>mimo</a:t>
                </a:r>
                <a:r>
                  <a:rPr lang="en-US" altLang="zh-CN" dirty="0" smtClean="0"/>
                  <a:t>, also known as holographic MIMO or active intelligent hypersurface, is considered to be a typical example of the application of electromagnetic information theory. The earliest holographic MIMO concept was proposed by Professor </a:t>
                </a:r>
                <a:r>
                  <a:rPr lang="en-US" altLang="zh-CN" dirty="0" err="1" smtClean="0"/>
                  <a:t>marzetta</a:t>
                </a:r>
                <a:r>
                  <a:rPr lang="en-US" altLang="zh-CN" dirty="0" smtClean="0"/>
                  <a:t> in</a:t>
                </a:r>
                <a:r>
                  <a:rPr lang="en-US" altLang="zh-CN" baseline="0" dirty="0" smtClean="0"/>
                  <a:t> </a:t>
                </a:r>
                <a:r>
                  <a:rPr lang="en-US" altLang="zh-CN" dirty="0" smtClean="0"/>
                  <a:t>New York University to maximize the ultimate performance of wireless communications. An ideal cap-</a:t>
                </a:r>
                <a:r>
                  <a:rPr lang="en-US" altLang="zh-CN" dirty="0" err="1" smtClean="0"/>
                  <a:t>mimo</a:t>
                </a:r>
                <a:r>
                  <a:rPr lang="en-US" altLang="zh-CN" dirty="0" smtClean="0"/>
                  <a:t> can be considered as a fully adjustable quasi continuous electromagnetic surface, which can fully reconstruct the current density distribution on its surface to induce the information-carrying electromagnetic field in space, so as to actively send and receive the spatial electromagnetic waves.</a:t>
                </a:r>
                <a:endParaRPr lang="zh-CN" altLang="en-US" dirty="0"/>
              </a:p>
            </p:txBody>
          </p:sp>
        </mc:Choice>
        <mc:Fallback xmlns="">
          <p:sp>
            <p:nvSpPr>
              <p:cNvPr id="3" name="备注占位符 2"/>
              <p:cNvSpPr>
                <a:spLocks noGrp="1"/>
              </p:cNvSpPr>
              <p:nvPr>
                <p:ph type="body" idx="1"/>
              </p:nvPr>
            </p:nvSpPr>
            <p:spPr/>
            <p:txBody>
              <a:bodyPr/>
              <a:lstStyle/>
              <a:p>
                <a:r>
                  <a:rPr lang="zh-CN" altLang="en-US" dirty="0"/>
                  <a:t>科学问题</a:t>
                </a:r>
                <a:r>
                  <a:rPr lang="en-US" altLang="zh-CN" dirty="0"/>
                  <a:t>3</a:t>
                </a:r>
                <a:r>
                  <a:rPr lang="zh-CN" altLang="en-US" dirty="0"/>
                  <a:t>：带宽巨大的赫兹大规模天线系统将面临严重的波束分裂问题。在窄带情况下，波束赋形及天线间距按都是按信号的中心频点</a:t>
                </a:r>
                <a:r>
                  <a:rPr lang="en-US" altLang="zh-CN" sz="1200" i="0">
                    <a:solidFill>
                      <a:srgbClr val="3333FF"/>
                    </a:solidFill>
                    <a:latin typeface="Cambria Math" panose="02040503050406030204" pitchFamily="18" charset="0"/>
                    <a:ea typeface="Cambria Math" panose="02040503050406030204"/>
                  </a:rPr>
                  <a:t>𝑓</a:t>
                </a:r>
                <a:r>
                  <a:rPr lang="en-US" altLang="zh-CN" sz="1200" i="0" smtClean="0">
                    <a:solidFill>
                      <a:srgbClr val="3333FF"/>
                    </a:solidFill>
                    <a:latin typeface="Cambria Math" panose="02040503050406030204" pitchFamily="18" charset="0"/>
                    <a:ea typeface="Cambria Math" panose="02040503050406030204"/>
                  </a:rPr>
                  <a:t>_</a:t>
                </a:r>
                <a:r>
                  <a:rPr lang="en-US" altLang="zh-CN" sz="1200" i="0">
                    <a:solidFill>
                      <a:srgbClr val="3333FF"/>
                    </a:solidFill>
                    <a:latin typeface="Cambria Math" panose="02040503050406030204" pitchFamily="18" charset="0"/>
                    <a:ea typeface="Cambria Math" panose="02040503050406030204"/>
                  </a:rPr>
                  <a:t>𝑐</a:t>
                </a:r>
                <a:r>
                  <a:rPr lang="zh-CN" altLang="en-US" dirty="0"/>
                  <a:t>来设计，比如天线间相位差由物理角度</a:t>
                </a:r>
                <a:r>
                  <a:rPr lang="zh-CN" altLang="en-US" sz="1200" i="0">
                    <a:solidFill>
                      <a:srgbClr val="3333FF"/>
                    </a:solidFill>
                    <a:latin typeface="Cambria Math" panose="02040503050406030204" pitchFamily="18" charset="0"/>
                    <a:ea typeface="Cambria Math" panose="02040503050406030204"/>
                  </a:rPr>
                  <a:t>𝜃</a:t>
                </a:r>
                <a:r>
                  <a:rPr lang="en-US" altLang="zh-CN" sz="1200" i="0" smtClean="0">
                    <a:solidFill>
                      <a:srgbClr val="3333FF"/>
                    </a:solidFill>
                    <a:latin typeface="Cambria Math" panose="02040503050406030204" pitchFamily="18" charset="0"/>
                    <a:ea typeface="Cambria Math" panose="02040503050406030204"/>
                  </a:rPr>
                  <a:t>_</a:t>
                </a:r>
                <a:r>
                  <a:rPr lang="en-US" altLang="zh-CN" sz="1200" i="0">
                    <a:solidFill>
                      <a:srgbClr val="3333FF"/>
                    </a:solidFill>
                    <a:latin typeface="Cambria Math" panose="02040503050406030204" pitchFamily="18" charset="0"/>
                    <a:ea typeface="Cambria Math" panose="02040503050406030204"/>
                  </a:rPr>
                  <a:t>0</a:t>
                </a:r>
                <a:r>
                  <a:rPr lang="zh-CN" altLang="en-US" dirty="0"/>
                  <a:t>、天线间距</a:t>
                </a:r>
                <a:r>
                  <a:rPr lang="en-US" altLang="zh-CN" dirty="0"/>
                  <a:t>d</a:t>
                </a:r>
                <a:r>
                  <a:rPr lang="zh-CN" altLang="en-US" dirty="0"/>
                  <a:t>和中心频率的波长</a:t>
                </a:r>
                <a:r>
                  <a:rPr lang="en-US" altLang="zh-CN" sz="1200" i="0" smtClean="0">
                    <a:solidFill>
                      <a:srgbClr val="3333FF"/>
                    </a:solidFill>
                    <a:latin typeface="Cambria Math" panose="02040503050406030204" pitchFamily="18" charset="0"/>
                    <a:ea typeface="Cambria Math" panose="02040503050406030204"/>
                  </a:rPr>
                  <a:t>𝜆</a:t>
                </a:r>
                <a:r>
                  <a:rPr lang="en-US" altLang="zh-CN" sz="1200" b="0" i="0" baseline="-25000" smtClean="0">
                    <a:solidFill>
                      <a:srgbClr val="3333FF"/>
                    </a:solidFill>
                    <a:latin typeface="Cambria Math" panose="02040503050406030204"/>
                    <a:ea typeface="Cambria Math" panose="02040503050406030204"/>
                  </a:rPr>
                  <a:t>𝑐</a:t>
                </a:r>
                <a:r>
                  <a:rPr lang="zh-CN" altLang="en-US" dirty="0"/>
                  <a:t>决定，其中天线间距</a:t>
                </a:r>
                <a:r>
                  <a:rPr lang="en-US" altLang="zh-CN" dirty="0"/>
                  <a:t>d</a:t>
                </a:r>
                <a:r>
                  <a:rPr lang="zh-CN" altLang="en-US" dirty="0"/>
                  <a:t>通常为半个波长，设计好就固定不动了。 我们来看在宽带信号情况下会有什么变化。 通过分析我们发现，如图所示，宽带情况下波束方向</a:t>
                </a:r>
                <a:r>
                  <a:rPr lang="zh-CN" altLang="en-US" sz="1200" i="0" smtClean="0">
                    <a:solidFill>
                      <a:srgbClr val="C00000"/>
                    </a:solidFill>
                    <a:latin typeface="Cambria Math" panose="02040503050406030204" pitchFamily="18" charset="0"/>
                    <a:ea typeface="Cambria Math" panose="02040503050406030204"/>
                  </a:rPr>
                  <a:t>𝜃</a:t>
                </a:r>
                <a:r>
                  <a:rPr lang="zh-CN" altLang="en-US" dirty="0"/>
                  <a:t>将随着信号的频率</a:t>
                </a:r>
                <a:r>
                  <a:rPr lang="en-US" altLang="zh-CN" dirty="0"/>
                  <a:t>f</a:t>
                </a:r>
                <a:r>
                  <a:rPr lang="zh-CN" altLang="en-US" dirty="0"/>
                  <a:t>变化而变化，频率变化范围越大，即信号带宽越大，波束方向变化也越大。我们期望天线阵列向某一个用户发射定向波束，但信号带宽过大，但有些子载波上的波束方向偏离了用户，即波束发生了分裂。这类似于带宽很大的白光通过三棱镜时发生的色散现象。 我们举个例子来说。对于</a:t>
                </a:r>
                <a:r>
                  <a:rPr lang="en-US" altLang="zh-CN" dirty="0"/>
                  <a:t>2GHz</a:t>
                </a:r>
                <a:r>
                  <a:rPr lang="zh-CN" altLang="en-US" dirty="0"/>
                  <a:t>带宽的毫米波信号而言，其波束较宽，不同频率导致的波束偏移为</a:t>
                </a:r>
                <a:r>
                  <a:rPr lang="en-US" altLang="zh-CN" dirty="0"/>
                  <a:t>1.5</a:t>
                </a:r>
                <a:r>
                  <a:rPr lang="zh-CN" altLang="en-US" dirty="0"/>
                  <a:t>度，相当于偏了</a:t>
                </a:r>
                <a:r>
                  <a:rPr lang="en-US" altLang="zh-CN" dirty="0"/>
                  <a:t>13%</a:t>
                </a:r>
                <a:r>
                  <a:rPr lang="zh-CN" altLang="en-US" dirty="0"/>
                  <a:t>，波束扩散不算太严重。但是，对于</a:t>
                </a:r>
                <a:r>
                  <a:rPr lang="en-US" altLang="zh-CN" dirty="0"/>
                  <a:t>20GHz</a:t>
                </a:r>
                <a:r>
                  <a:rPr lang="zh-CN" altLang="en-US" dirty="0"/>
                  <a:t>带宽的太赫兹信号而言，其波束宽度仅为</a:t>
                </a:r>
                <a:r>
                  <a:rPr lang="en-US" altLang="zh-CN" dirty="0"/>
                  <a:t>3</a:t>
                </a:r>
                <a:r>
                  <a:rPr lang="zh-CN" altLang="en-US" dirty="0"/>
                  <a:t>度，而波束偏移高达</a:t>
                </a:r>
                <a:r>
                  <a:rPr lang="en-US" altLang="zh-CN" dirty="0"/>
                  <a:t>9</a:t>
                </a:r>
                <a:r>
                  <a:rPr lang="zh-CN" altLang="en-US" dirty="0"/>
                  <a:t>度，相当于偏了</a:t>
                </a:r>
                <a:r>
                  <a:rPr lang="en-US" altLang="zh-CN" dirty="0"/>
                  <a:t>300%</a:t>
                </a:r>
                <a:r>
                  <a:rPr lang="zh-CN" altLang="en-US" dirty="0"/>
                  <a:t>！偏移量大大超过了波束宽度。由此可见，由于太赫兹信号的带宽很大，量变引起质变，毫米波里的波束偏移问题演变为太赫兹的波束分裂问题。 </a:t>
                </a:r>
                <a:endParaRPr lang="zh-CN" altLang="en-US" dirty="0"/>
              </a:p>
              <a:p>
                <a:endParaRPr lang="zh-CN" altLang="en-US" dirty="0"/>
              </a:p>
            </p:txBody>
          </p:sp>
        </mc:Fallback>
      </mc:AlternateContent>
      <p:sp>
        <p:nvSpPr>
          <p:cNvPr id="4" name="灯片编号占位符 3"/>
          <p:cNvSpPr>
            <a:spLocks noGrp="1"/>
          </p:cNvSpPr>
          <p:nvPr>
            <p:ph type="sldNum" sz="quarter" idx="10"/>
          </p:nvPr>
        </p:nvSpPr>
        <p:spPr/>
        <p:txBody>
          <a:bodyPr/>
          <a:lstStyle/>
          <a:p>
            <a:fld id="{9043E2FA-6B8C-F44A-BD25-D85272975557}" type="slidenum">
              <a:rPr lang="zh-CN" altLang="en-US" smtClean="0"/>
              <a:t>2</a:t>
            </a:fld>
            <a:endParaRPr lang="en-US" altLang="zh-CN"/>
          </a:p>
        </p:txBody>
      </p:sp>
    </p:spTree>
    <p:extLst>
      <p:ext uri="{BB962C8B-B14F-4D97-AF65-F5344CB8AC3E}">
        <p14:creationId xmlns:p14="http://schemas.microsoft.com/office/powerpoint/2010/main" val="260960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smtClean="0"/>
                  <a:t>There are many hot topics of CAP-MIMO in the existing</a:t>
                </a:r>
                <a:r>
                  <a:rPr lang="en-US" altLang="zh-CN" baseline="0" dirty="0" smtClean="0"/>
                  <a:t> works. For example, in the first reference, the authors proposed to model the small-scale fading of electromagnetic channel with Gaussian random field in wavenumber domain. Then, in the second reference, the authors have analyzed the degrees of freedoms between a couple of CAP-MIMO, and many insightful results are obtained and many interesting </a:t>
                </a:r>
                <a:r>
                  <a:rPr lang="en-US" altLang="zh-CN" baseline="0" dirty="0" err="1" smtClean="0"/>
                  <a:t>phenomenons</a:t>
                </a:r>
                <a:r>
                  <a:rPr lang="en-US" altLang="zh-CN" baseline="0" dirty="0" smtClean="0"/>
                  <a:t> are revealed. Recently, in the third reference, the authors proposed a wavenumber-division multiplexing method to modulate different symbols on different wavenumbers. In this way, a multi-stream transmission like OFDM can be realized.</a:t>
                </a:r>
                <a:endParaRPr lang="zh-CN" altLang="en-US" dirty="0"/>
              </a:p>
            </p:txBody>
          </p:sp>
        </mc:Choice>
        <mc:Fallback xmlns="">
          <p:sp>
            <p:nvSpPr>
              <p:cNvPr id="3" name="备注占位符 2"/>
              <p:cNvSpPr>
                <a:spLocks noGrp="1"/>
              </p:cNvSpPr>
              <p:nvPr>
                <p:ph type="body" idx="1"/>
              </p:nvPr>
            </p:nvSpPr>
            <p:spPr/>
            <p:txBody>
              <a:bodyPr/>
              <a:lstStyle/>
              <a:p>
                <a:r>
                  <a:rPr lang="zh-CN" altLang="en-US" dirty="0"/>
                  <a:t>科学问题</a:t>
                </a:r>
                <a:r>
                  <a:rPr lang="en-US" altLang="zh-CN" dirty="0"/>
                  <a:t>3</a:t>
                </a:r>
                <a:r>
                  <a:rPr lang="zh-CN" altLang="en-US" dirty="0"/>
                  <a:t>：带宽巨大的赫兹大规模天线系统将面临严重的波束分裂问题。在窄带情况下，波束赋形及天线间距按都是按信号的中心频点</a:t>
                </a:r>
                <a:r>
                  <a:rPr lang="en-US" altLang="zh-CN" sz="1200" i="0">
                    <a:solidFill>
                      <a:srgbClr val="3333FF"/>
                    </a:solidFill>
                    <a:latin typeface="Cambria Math" panose="02040503050406030204" pitchFamily="18" charset="0"/>
                    <a:ea typeface="Cambria Math" panose="02040503050406030204"/>
                  </a:rPr>
                  <a:t>𝑓</a:t>
                </a:r>
                <a:r>
                  <a:rPr lang="en-US" altLang="zh-CN" sz="1200" i="0" smtClean="0">
                    <a:solidFill>
                      <a:srgbClr val="3333FF"/>
                    </a:solidFill>
                    <a:latin typeface="Cambria Math" panose="02040503050406030204" pitchFamily="18" charset="0"/>
                    <a:ea typeface="Cambria Math" panose="02040503050406030204"/>
                  </a:rPr>
                  <a:t>_</a:t>
                </a:r>
                <a:r>
                  <a:rPr lang="en-US" altLang="zh-CN" sz="1200" i="0">
                    <a:solidFill>
                      <a:srgbClr val="3333FF"/>
                    </a:solidFill>
                    <a:latin typeface="Cambria Math" panose="02040503050406030204" pitchFamily="18" charset="0"/>
                    <a:ea typeface="Cambria Math" panose="02040503050406030204"/>
                  </a:rPr>
                  <a:t>𝑐</a:t>
                </a:r>
                <a:r>
                  <a:rPr lang="zh-CN" altLang="en-US" dirty="0"/>
                  <a:t>来设计，比如天线间相位差由物理角度</a:t>
                </a:r>
                <a:r>
                  <a:rPr lang="zh-CN" altLang="en-US" sz="1200" i="0">
                    <a:solidFill>
                      <a:srgbClr val="3333FF"/>
                    </a:solidFill>
                    <a:latin typeface="Cambria Math" panose="02040503050406030204" pitchFamily="18" charset="0"/>
                    <a:ea typeface="Cambria Math" panose="02040503050406030204"/>
                  </a:rPr>
                  <a:t>𝜃</a:t>
                </a:r>
                <a:r>
                  <a:rPr lang="en-US" altLang="zh-CN" sz="1200" i="0" smtClean="0">
                    <a:solidFill>
                      <a:srgbClr val="3333FF"/>
                    </a:solidFill>
                    <a:latin typeface="Cambria Math" panose="02040503050406030204" pitchFamily="18" charset="0"/>
                    <a:ea typeface="Cambria Math" panose="02040503050406030204"/>
                  </a:rPr>
                  <a:t>_</a:t>
                </a:r>
                <a:r>
                  <a:rPr lang="en-US" altLang="zh-CN" sz="1200" i="0">
                    <a:solidFill>
                      <a:srgbClr val="3333FF"/>
                    </a:solidFill>
                    <a:latin typeface="Cambria Math" panose="02040503050406030204" pitchFamily="18" charset="0"/>
                    <a:ea typeface="Cambria Math" panose="02040503050406030204"/>
                  </a:rPr>
                  <a:t>0</a:t>
                </a:r>
                <a:r>
                  <a:rPr lang="zh-CN" altLang="en-US" dirty="0"/>
                  <a:t>、天线间距</a:t>
                </a:r>
                <a:r>
                  <a:rPr lang="en-US" altLang="zh-CN" dirty="0"/>
                  <a:t>d</a:t>
                </a:r>
                <a:r>
                  <a:rPr lang="zh-CN" altLang="en-US" dirty="0"/>
                  <a:t>和中心频率的波长</a:t>
                </a:r>
                <a:r>
                  <a:rPr lang="en-US" altLang="zh-CN" sz="1200" i="0" smtClean="0">
                    <a:solidFill>
                      <a:srgbClr val="3333FF"/>
                    </a:solidFill>
                    <a:latin typeface="Cambria Math" panose="02040503050406030204" pitchFamily="18" charset="0"/>
                    <a:ea typeface="Cambria Math" panose="02040503050406030204"/>
                  </a:rPr>
                  <a:t>𝜆</a:t>
                </a:r>
                <a:r>
                  <a:rPr lang="en-US" altLang="zh-CN" sz="1200" b="0" i="0" baseline="-25000" smtClean="0">
                    <a:solidFill>
                      <a:srgbClr val="3333FF"/>
                    </a:solidFill>
                    <a:latin typeface="Cambria Math" panose="02040503050406030204"/>
                    <a:ea typeface="Cambria Math" panose="02040503050406030204"/>
                  </a:rPr>
                  <a:t>𝑐</a:t>
                </a:r>
                <a:r>
                  <a:rPr lang="zh-CN" altLang="en-US" dirty="0"/>
                  <a:t>决定，其中天线间距</a:t>
                </a:r>
                <a:r>
                  <a:rPr lang="en-US" altLang="zh-CN" dirty="0"/>
                  <a:t>d</a:t>
                </a:r>
                <a:r>
                  <a:rPr lang="zh-CN" altLang="en-US" dirty="0"/>
                  <a:t>通常为半个波长，设计好就固定不动了。 我们来看在宽带信号情况下会有什么变化。 通过分析我们发现，如图所示，宽带情况下波束方向</a:t>
                </a:r>
                <a:r>
                  <a:rPr lang="zh-CN" altLang="en-US" sz="1200" i="0" smtClean="0">
                    <a:solidFill>
                      <a:srgbClr val="C00000"/>
                    </a:solidFill>
                    <a:latin typeface="Cambria Math" panose="02040503050406030204" pitchFamily="18" charset="0"/>
                    <a:ea typeface="Cambria Math" panose="02040503050406030204"/>
                  </a:rPr>
                  <a:t>𝜃</a:t>
                </a:r>
                <a:r>
                  <a:rPr lang="zh-CN" altLang="en-US" dirty="0"/>
                  <a:t>将随着信号的频率</a:t>
                </a:r>
                <a:r>
                  <a:rPr lang="en-US" altLang="zh-CN" dirty="0"/>
                  <a:t>f</a:t>
                </a:r>
                <a:r>
                  <a:rPr lang="zh-CN" altLang="en-US" dirty="0"/>
                  <a:t>变化而变化，频率变化范围越大，即信号带宽越大，波束方向变化也越大。我们期望天线阵列向某一个用户发射定向波束，但信号带宽过大，但有些子载波上的波束方向偏离了用户，即波束发生了分裂。这类似于带宽很大的白光通过三棱镜时发生的色散现象。 我们举个例子来说。对于</a:t>
                </a:r>
                <a:r>
                  <a:rPr lang="en-US" altLang="zh-CN" dirty="0"/>
                  <a:t>2GHz</a:t>
                </a:r>
                <a:r>
                  <a:rPr lang="zh-CN" altLang="en-US" dirty="0"/>
                  <a:t>带宽的毫米波信号而言，其波束较宽，不同频率导致的波束偏移为</a:t>
                </a:r>
                <a:r>
                  <a:rPr lang="en-US" altLang="zh-CN" dirty="0"/>
                  <a:t>1.5</a:t>
                </a:r>
                <a:r>
                  <a:rPr lang="zh-CN" altLang="en-US" dirty="0"/>
                  <a:t>度，相当于偏了</a:t>
                </a:r>
                <a:r>
                  <a:rPr lang="en-US" altLang="zh-CN" dirty="0"/>
                  <a:t>13%</a:t>
                </a:r>
                <a:r>
                  <a:rPr lang="zh-CN" altLang="en-US" dirty="0"/>
                  <a:t>，波束扩散不算太严重。但是，对于</a:t>
                </a:r>
                <a:r>
                  <a:rPr lang="en-US" altLang="zh-CN" dirty="0"/>
                  <a:t>20GHz</a:t>
                </a:r>
                <a:r>
                  <a:rPr lang="zh-CN" altLang="en-US" dirty="0"/>
                  <a:t>带宽的太赫兹信号而言，其波束宽度仅为</a:t>
                </a:r>
                <a:r>
                  <a:rPr lang="en-US" altLang="zh-CN" dirty="0"/>
                  <a:t>3</a:t>
                </a:r>
                <a:r>
                  <a:rPr lang="zh-CN" altLang="en-US" dirty="0"/>
                  <a:t>度，而波束偏移高达</a:t>
                </a:r>
                <a:r>
                  <a:rPr lang="en-US" altLang="zh-CN" dirty="0"/>
                  <a:t>9</a:t>
                </a:r>
                <a:r>
                  <a:rPr lang="zh-CN" altLang="en-US" dirty="0"/>
                  <a:t>度，相当于偏了</a:t>
                </a:r>
                <a:r>
                  <a:rPr lang="en-US" altLang="zh-CN" dirty="0"/>
                  <a:t>300%</a:t>
                </a:r>
                <a:r>
                  <a:rPr lang="zh-CN" altLang="en-US" dirty="0"/>
                  <a:t>！偏移量大大超过了波束宽度。由此可见，由于太赫兹信号的带宽很大，量变引起质变，毫米波里的波束偏移问题演变为太赫兹的波束分裂问题。 </a:t>
                </a:r>
                <a:endParaRPr lang="zh-CN" altLang="en-US" dirty="0"/>
              </a:p>
              <a:p>
                <a:endParaRPr lang="zh-CN" altLang="en-US" dirty="0"/>
              </a:p>
            </p:txBody>
          </p:sp>
        </mc:Fallback>
      </mc:AlternateContent>
      <p:sp>
        <p:nvSpPr>
          <p:cNvPr id="4" name="灯片编号占位符 3"/>
          <p:cNvSpPr>
            <a:spLocks noGrp="1"/>
          </p:cNvSpPr>
          <p:nvPr>
            <p:ph type="sldNum" sz="quarter" idx="10"/>
          </p:nvPr>
        </p:nvSpPr>
        <p:spPr/>
        <p:txBody>
          <a:bodyPr/>
          <a:lstStyle/>
          <a:p>
            <a:fld id="{9043E2FA-6B8C-F44A-BD25-D85272975557}" type="slidenum">
              <a:rPr lang="zh-CN" altLang="en-US" smtClean="0"/>
              <a:t>3</a:t>
            </a:fld>
            <a:endParaRPr lang="en-US" altLang="zh-CN"/>
          </a:p>
        </p:txBody>
      </p:sp>
    </p:spTree>
    <p:extLst>
      <p:ext uri="{BB962C8B-B14F-4D97-AF65-F5344CB8AC3E}">
        <p14:creationId xmlns:p14="http://schemas.microsoft.com/office/powerpoint/2010/main" val="345247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smtClean="0"/>
                  <a:t>Specifically, the architecture of cap-</a:t>
                </a:r>
                <a:r>
                  <a:rPr lang="en-US" altLang="zh-CN" dirty="0" err="1" smtClean="0"/>
                  <a:t>mimo</a:t>
                </a:r>
                <a:r>
                  <a:rPr lang="en-US" altLang="zh-CN" dirty="0" smtClean="0"/>
                  <a:t> is shown above. Here, we show that a cap-</a:t>
                </a:r>
                <a:r>
                  <a:rPr lang="en-US" altLang="zh-CN" dirty="0" err="1" smtClean="0"/>
                  <a:t>mimo</a:t>
                </a:r>
                <a:r>
                  <a:rPr lang="en-US" altLang="zh-CN" dirty="0" smtClean="0"/>
                  <a:t> transmitter transmits electromagnetic signals works as a base station and several electromagnetic-wave receivers receive signals work as the users. Among them, the current density on the continuous aperture of cap-</a:t>
                </a:r>
                <a:r>
                  <a:rPr lang="en-US" altLang="zh-CN" dirty="0" err="1" smtClean="0"/>
                  <a:t>mimo</a:t>
                </a:r>
                <a:r>
                  <a:rPr lang="en-US" altLang="zh-CN" dirty="0" smtClean="0"/>
                  <a:t> can</a:t>
                </a:r>
                <a:r>
                  <a:rPr lang="en-US" altLang="zh-CN" baseline="0" dirty="0" smtClean="0"/>
                  <a:t> be divided into</a:t>
                </a:r>
                <a:r>
                  <a:rPr lang="en-US" altLang="zh-CN" dirty="0" smtClean="0"/>
                  <a:t> several current patterns, and different patterns are used to modulate different symbols for different users. Thus, by designing several pattern</a:t>
                </a:r>
                <a:r>
                  <a:rPr lang="en-US" altLang="zh-CN" baseline="0" dirty="0" smtClean="0"/>
                  <a:t> functions</a:t>
                </a:r>
                <a:r>
                  <a:rPr lang="en-US" altLang="zh-CN" dirty="0" smtClean="0"/>
                  <a:t> as orthogonal as possible, the spatial electric field induced by cap-</a:t>
                </a:r>
                <a:r>
                  <a:rPr lang="en-US" altLang="zh-CN" dirty="0" err="1" smtClean="0"/>
                  <a:t>mimo</a:t>
                </a:r>
                <a:r>
                  <a:rPr lang="en-US" altLang="zh-CN" dirty="0" smtClean="0"/>
                  <a:t> can serve several users with</a:t>
                </a:r>
                <a:r>
                  <a:rPr lang="en-US" altLang="zh-CN" baseline="0" dirty="0" smtClean="0"/>
                  <a:t> better performance</a:t>
                </a:r>
                <a:r>
                  <a:rPr lang="en-US" altLang="zh-CN" dirty="0" smtClean="0"/>
                  <a:t>. In</a:t>
                </a:r>
                <a:r>
                  <a:rPr lang="en-US" altLang="zh-CN" baseline="0" dirty="0" smtClean="0"/>
                  <a:t> this case,</a:t>
                </a:r>
                <a:r>
                  <a:rPr lang="en-US" altLang="zh-CN" dirty="0" smtClean="0"/>
                  <a:t> How to design continuous</a:t>
                </a:r>
                <a:r>
                  <a:rPr lang="en-US" altLang="zh-CN" baseline="0" dirty="0" smtClean="0"/>
                  <a:t> </a:t>
                </a:r>
                <a:r>
                  <a:rPr lang="en-US" altLang="zh-CN" dirty="0" smtClean="0"/>
                  <a:t>pattern</a:t>
                </a:r>
                <a:r>
                  <a:rPr lang="en-US" altLang="zh-CN" baseline="0" dirty="0" smtClean="0"/>
                  <a:t> functions</a:t>
                </a:r>
                <a:r>
                  <a:rPr lang="en-US" altLang="zh-CN" dirty="0" smtClean="0"/>
                  <a:t> for different users becomes our research problem.</a:t>
                </a:r>
                <a:endParaRPr lang="zh-CN" altLang="en-US" dirty="0"/>
              </a:p>
            </p:txBody>
          </p:sp>
        </mc:Choice>
        <mc:Fallback xmlns="">
          <p:sp>
            <p:nvSpPr>
              <p:cNvPr id="3" name="备注占位符 2"/>
              <p:cNvSpPr>
                <a:spLocks noGrp="1"/>
              </p:cNvSpPr>
              <p:nvPr>
                <p:ph type="body" idx="1"/>
              </p:nvPr>
            </p:nvSpPr>
            <p:spPr/>
            <p:txBody>
              <a:bodyPr/>
              <a:lstStyle/>
              <a:p>
                <a:r>
                  <a:rPr lang="zh-CN" altLang="en-US" dirty="0"/>
                  <a:t>科学问题</a:t>
                </a:r>
                <a:r>
                  <a:rPr lang="en-US" altLang="zh-CN" dirty="0"/>
                  <a:t>3</a:t>
                </a:r>
                <a:r>
                  <a:rPr lang="zh-CN" altLang="en-US" dirty="0"/>
                  <a:t>：带宽巨大的赫兹大规模天线系统将面临严重的波束分裂问题。在窄带情况下，波束赋形及天线间距按都是按信号的中心频点</a:t>
                </a:r>
                <a:r>
                  <a:rPr lang="en-US" altLang="zh-CN" sz="1200" i="0">
                    <a:solidFill>
                      <a:srgbClr val="3333FF"/>
                    </a:solidFill>
                    <a:latin typeface="Cambria Math" panose="02040503050406030204" pitchFamily="18" charset="0"/>
                    <a:ea typeface="Cambria Math" panose="02040503050406030204"/>
                  </a:rPr>
                  <a:t>𝑓</a:t>
                </a:r>
                <a:r>
                  <a:rPr lang="en-US" altLang="zh-CN" sz="1200" i="0" smtClean="0">
                    <a:solidFill>
                      <a:srgbClr val="3333FF"/>
                    </a:solidFill>
                    <a:latin typeface="Cambria Math" panose="02040503050406030204" pitchFamily="18" charset="0"/>
                    <a:ea typeface="Cambria Math" panose="02040503050406030204"/>
                  </a:rPr>
                  <a:t>_</a:t>
                </a:r>
                <a:r>
                  <a:rPr lang="en-US" altLang="zh-CN" sz="1200" i="0">
                    <a:solidFill>
                      <a:srgbClr val="3333FF"/>
                    </a:solidFill>
                    <a:latin typeface="Cambria Math" panose="02040503050406030204" pitchFamily="18" charset="0"/>
                    <a:ea typeface="Cambria Math" panose="02040503050406030204"/>
                  </a:rPr>
                  <a:t>𝑐</a:t>
                </a:r>
                <a:r>
                  <a:rPr lang="zh-CN" altLang="en-US" dirty="0"/>
                  <a:t>来设计，比如天线间相位差由物理角度</a:t>
                </a:r>
                <a:r>
                  <a:rPr lang="zh-CN" altLang="en-US" sz="1200" i="0">
                    <a:solidFill>
                      <a:srgbClr val="3333FF"/>
                    </a:solidFill>
                    <a:latin typeface="Cambria Math" panose="02040503050406030204" pitchFamily="18" charset="0"/>
                    <a:ea typeface="Cambria Math" panose="02040503050406030204"/>
                  </a:rPr>
                  <a:t>𝜃</a:t>
                </a:r>
                <a:r>
                  <a:rPr lang="en-US" altLang="zh-CN" sz="1200" i="0" smtClean="0">
                    <a:solidFill>
                      <a:srgbClr val="3333FF"/>
                    </a:solidFill>
                    <a:latin typeface="Cambria Math" panose="02040503050406030204" pitchFamily="18" charset="0"/>
                    <a:ea typeface="Cambria Math" panose="02040503050406030204"/>
                  </a:rPr>
                  <a:t>_</a:t>
                </a:r>
                <a:r>
                  <a:rPr lang="en-US" altLang="zh-CN" sz="1200" i="0">
                    <a:solidFill>
                      <a:srgbClr val="3333FF"/>
                    </a:solidFill>
                    <a:latin typeface="Cambria Math" panose="02040503050406030204" pitchFamily="18" charset="0"/>
                    <a:ea typeface="Cambria Math" panose="02040503050406030204"/>
                  </a:rPr>
                  <a:t>0</a:t>
                </a:r>
                <a:r>
                  <a:rPr lang="zh-CN" altLang="en-US" dirty="0"/>
                  <a:t>、天线间距</a:t>
                </a:r>
                <a:r>
                  <a:rPr lang="en-US" altLang="zh-CN" dirty="0"/>
                  <a:t>d</a:t>
                </a:r>
                <a:r>
                  <a:rPr lang="zh-CN" altLang="en-US" dirty="0"/>
                  <a:t>和中心频率的波长</a:t>
                </a:r>
                <a:r>
                  <a:rPr lang="en-US" altLang="zh-CN" sz="1200" i="0" smtClean="0">
                    <a:solidFill>
                      <a:srgbClr val="3333FF"/>
                    </a:solidFill>
                    <a:latin typeface="Cambria Math" panose="02040503050406030204" pitchFamily="18" charset="0"/>
                    <a:ea typeface="Cambria Math" panose="02040503050406030204"/>
                  </a:rPr>
                  <a:t>𝜆</a:t>
                </a:r>
                <a:r>
                  <a:rPr lang="en-US" altLang="zh-CN" sz="1200" b="0" i="0" baseline="-25000" smtClean="0">
                    <a:solidFill>
                      <a:srgbClr val="3333FF"/>
                    </a:solidFill>
                    <a:latin typeface="Cambria Math" panose="02040503050406030204"/>
                    <a:ea typeface="Cambria Math" panose="02040503050406030204"/>
                  </a:rPr>
                  <a:t>𝑐</a:t>
                </a:r>
                <a:r>
                  <a:rPr lang="zh-CN" altLang="en-US" dirty="0"/>
                  <a:t>决定，其中天线间距</a:t>
                </a:r>
                <a:r>
                  <a:rPr lang="en-US" altLang="zh-CN" dirty="0"/>
                  <a:t>d</a:t>
                </a:r>
                <a:r>
                  <a:rPr lang="zh-CN" altLang="en-US" dirty="0"/>
                  <a:t>通常为半个波长，设计好就固定不动了。 我们来看在宽带信号情况下会有什么变化。 通过分析我们发现，如图所示，宽带情况下波束方向</a:t>
                </a:r>
                <a:r>
                  <a:rPr lang="zh-CN" altLang="en-US" sz="1200" i="0" smtClean="0">
                    <a:solidFill>
                      <a:srgbClr val="C00000"/>
                    </a:solidFill>
                    <a:latin typeface="Cambria Math" panose="02040503050406030204" pitchFamily="18" charset="0"/>
                    <a:ea typeface="Cambria Math" panose="02040503050406030204"/>
                  </a:rPr>
                  <a:t>𝜃</a:t>
                </a:r>
                <a:r>
                  <a:rPr lang="zh-CN" altLang="en-US" dirty="0"/>
                  <a:t>将随着信号的频率</a:t>
                </a:r>
                <a:r>
                  <a:rPr lang="en-US" altLang="zh-CN" dirty="0"/>
                  <a:t>f</a:t>
                </a:r>
                <a:r>
                  <a:rPr lang="zh-CN" altLang="en-US" dirty="0"/>
                  <a:t>变化而变化，频率变化范围越大，即信号带宽越大，波束方向变化也越大。我们期望天线阵列向某一个用户发射定向波束，但信号带宽过大，但有些子载波上的波束方向偏离了用户，即波束发生了分裂。这类似于带宽很大的白光通过三棱镜时发生的色散现象。 我们举个例子来说。对于</a:t>
                </a:r>
                <a:r>
                  <a:rPr lang="en-US" altLang="zh-CN" dirty="0"/>
                  <a:t>2GHz</a:t>
                </a:r>
                <a:r>
                  <a:rPr lang="zh-CN" altLang="en-US" dirty="0"/>
                  <a:t>带宽的毫米波信号而言，其波束较宽，不同频率导致的波束偏移为</a:t>
                </a:r>
                <a:r>
                  <a:rPr lang="en-US" altLang="zh-CN" dirty="0"/>
                  <a:t>1.5</a:t>
                </a:r>
                <a:r>
                  <a:rPr lang="zh-CN" altLang="en-US" dirty="0"/>
                  <a:t>度，相当于偏了</a:t>
                </a:r>
                <a:r>
                  <a:rPr lang="en-US" altLang="zh-CN" dirty="0"/>
                  <a:t>13%</a:t>
                </a:r>
                <a:r>
                  <a:rPr lang="zh-CN" altLang="en-US" dirty="0"/>
                  <a:t>，波束扩散不算太严重。但是，对于</a:t>
                </a:r>
                <a:r>
                  <a:rPr lang="en-US" altLang="zh-CN" dirty="0"/>
                  <a:t>20GHz</a:t>
                </a:r>
                <a:r>
                  <a:rPr lang="zh-CN" altLang="en-US" dirty="0"/>
                  <a:t>带宽的太赫兹信号而言，其波束宽度仅为</a:t>
                </a:r>
                <a:r>
                  <a:rPr lang="en-US" altLang="zh-CN" dirty="0"/>
                  <a:t>3</a:t>
                </a:r>
                <a:r>
                  <a:rPr lang="zh-CN" altLang="en-US" dirty="0"/>
                  <a:t>度，而波束偏移高达</a:t>
                </a:r>
                <a:r>
                  <a:rPr lang="en-US" altLang="zh-CN" dirty="0"/>
                  <a:t>9</a:t>
                </a:r>
                <a:r>
                  <a:rPr lang="zh-CN" altLang="en-US" dirty="0"/>
                  <a:t>度，相当于偏了</a:t>
                </a:r>
                <a:r>
                  <a:rPr lang="en-US" altLang="zh-CN" dirty="0"/>
                  <a:t>300%</a:t>
                </a:r>
                <a:r>
                  <a:rPr lang="zh-CN" altLang="en-US" dirty="0"/>
                  <a:t>！偏移量大大超过了波束宽度。由此可见，由于太赫兹信号的带宽很大，量变引起质变，毫米波里的波束偏移问题演变为太赫兹的波束分裂问题。 </a:t>
                </a:r>
                <a:endParaRPr lang="zh-CN" altLang="en-US" dirty="0"/>
              </a:p>
              <a:p>
                <a:endParaRPr lang="zh-CN" altLang="en-US" dirty="0"/>
              </a:p>
            </p:txBody>
          </p:sp>
        </mc:Fallback>
      </mc:AlternateContent>
      <p:sp>
        <p:nvSpPr>
          <p:cNvPr id="4" name="灯片编号占位符 3"/>
          <p:cNvSpPr>
            <a:spLocks noGrp="1"/>
          </p:cNvSpPr>
          <p:nvPr>
            <p:ph type="sldNum" sz="quarter" idx="10"/>
          </p:nvPr>
        </p:nvSpPr>
        <p:spPr/>
        <p:txBody>
          <a:bodyPr/>
          <a:lstStyle/>
          <a:p>
            <a:fld id="{9043E2FA-6B8C-F44A-BD25-D85272975557}" type="slidenum">
              <a:rPr lang="zh-CN" altLang="en-US" smtClean="0"/>
              <a:t>4</a:t>
            </a:fld>
            <a:endParaRPr lang="en-US" altLang="zh-CN"/>
          </a:p>
        </p:txBody>
      </p:sp>
    </p:spTree>
    <p:extLst>
      <p:ext uri="{BB962C8B-B14F-4D97-AF65-F5344CB8AC3E}">
        <p14:creationId xmlns:p14="http://schemas.microsoft.com/office/powerpoint/2010/main" val="303756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4800" y="649288"/>
            <a:ext cx="5791200" cy="32575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effectLst/>
              </a:rPr>
              <a:t>In order to design the current density of cap-</a:t>
            </a:r>
            <a:r>
              <a:rPr lang="en-US" altLang="zh-CN" dirty="0" err="1" smtClean="0">
                <a:effectLst/>
              </a:rPr>
              <a:t>mimo</a:t>
            </a:r>
            <a:r>
              <a:rPr lang="en-US" altLang="zh-CN" dirty="0" smtClean="0">
                <a:effectLst/>
              </a:rPr>
              <a:t> surface, we first need to model the optimization</a:t>
            </a:r>
            <a:r>
              <a:rPr lang="en-US" altLang="zh-CN" baseline="0" dirty="0" smtClean="0">
                <a:effectLst/>
              </a:rPr>
              <a:t> </a:t>
            </a:r>
            <a:r>
              <a:rPr lang="en-US" altLang="zh-CN" dirty="0" smtClean="0">
                <a:effectLst/>
              </a:rPr>
              <a:t>problem. Using the mutual information formula, we can calculate the achievable rate of user K. Along with the base station transmit power constraint, we can model the multi-user sum-rate maximization problem shown above. Where </a:t>
            </a:r>
            <a:r>
              <a:rPr lang="en-US" altLang="zh-CN" dirty="0" err="1" smtClean="0">
                <a:effectLst/>
              </a:rPr>
              <a:t>Pmax</a:t>
            </a:r>
            <a:r>
              <a:rPr lang="en-US" altLang="zh-CN" dirty="0" smtClean="0">
                <a:effectLst/>
              </a:rPr>
              <a:t> is the maximum available transmit power of the base station and </a:t>
            </a:r>
            <a:r>
              <a:rPr lang="en-US" altLang="zh-CN" dirty="0" err="1" smtClean="0">
                <a:effectLst/>
              </a:rPr>
              <a:t>thetak</a:t>
            </a:r>
            <a:r>
              <a:rPr lang="en-US" altLang="zh-CN" dirty="0" smtClean="0">
                <a:effectLst/>
              </a:rPr>
              <a:t> is the current density to be optimized. By solving this problem, we can get the pattern design and the maximum users’</a:t>
            </a:r>
            <a:r>
              <a:rPr lang="en-US" altLang="zh-CN" baseline="0" dirty="0" smtClean="0">
                <a:effectLst/>
              </a:rPr>
              <a:t> sum-rate</a:t>
            </a:r>
            <a:r>
              <a:rPr lang="en-US" altLang="zh-CN" dirty="0" smtClean="0">
                <a:effectLst/>
              </a:rPr>
              <a:t>. However, the difficulty in solving this problem is</a:t>
            </a:r>
            <a:r>
              <a:rPr lang="en-US" altLang="zh-CN" baseline="0" dirty="0" smtClean="0">
                <a:effectLst/>
              </a:rPr>
              <a:t> </a:t>
            </a:r>
            <a:r>
              <a:rPr lang="en-US" altLang="zh-CN" dirty="0" smtClean="0">
                <a:effectLst/>
              </a:rPr>
              <a:t>the optimization of nonconvex functional</a:t>
            </a:r>
            <a:r>
              <a:rPr lang="en-US" altLang="zh-CN" baseline="0" dirty="0" smtClean="0">
                <a:effectLst/>
              </a:rPr>
              <a:t> </a:t>
            </a:r>
            <a:r>
              <a:rPr lang="en-US" altLang="zh-CN" baseline="0" dirty="0" err="1" smtClean="0">
                <a:effectLst/>
              </a:rPr>
              <a:t>pragramming</a:t>
            </a:r>
            <a:r>
              <a:rPr lang="en-US" altLang="zh-CN" dirty="0" smtClean="0">
                <a:effectLst/>
              </a:rPr>
              <a:t>. Specifically, different from the traditional precoding optimization for massive MIMO, cap-</a:t>
            </a:r>
            <a:r>
              <a:rPr lang="en-US" altLang="zh-CN" dirty="0" err="1" smtClean="0">
                <a:effectLst/>
              </a:rPr>
              <a:t>mimo</a:t>
            </a:r>
            <a:r>
              <a:rPr lang="en-US" altLang="zh-CN" dirty="0" smtClean="0">
                <a:effectLst/>
              </a:rPr>
              <a:t>, as a continuous electromagnetic surface, needs to design a series of continuous pattern functions </a:t>
            </a:r>
            <a:r>
              <a:rPr lang="en-US" altLang="zh-CN" dirty="0" err="1" smtClean="0">
                <a:effectLst/>
              </a:rPr>
              <a:t>thetak</a:t>
            </a:r>
            <a:r>
              <a:rPr lang="en-US" altLang="zh-CN" dirty="0" smtClean="0">
                <a:effectLst/>
              </a:rPr>
              <a:t>, which is difficult for the existing digital signal processing methods. Therefore, the existing methods often use some special functions with good </a:t>
            </a:r>
            <a:r>
              <a:rPr lang="en-US" altLang="zh-CN" dirty="0" err="1" smtClean="0">
                <a:effectLst/>
              </a:rPr>
              <a:t>mathmatical</a:t>
            </a:r>
            <a:r>
              <a:rPr lang="en-US" altLang="zh-CN" dirty="0" smtClean="0">
                <a:effectLst/>
              </a:rPr>
              <a:t> properties to realize the heuristic design </a:t>
            </a:r>
            <a:r>
              <a:rPr lang="en-US" altLang="zh-CN" dirty="0" err="1" smtClean="0">
                <a:effectLst/>
              </a:rPr>
              <a:t>thetak</a:t>
            </a:r>
            <a:r>
              <a:rPr lang="en-US" altLang="zh-CN" dirty="0" smtClean="0">
                <a:effectLst/>
              </a:rPr>
              <a:t>. </a:t>
            </a:r>
          </a:p>
          <a:p>
            <a:endParaRPr kumimoji="1" lang="zh-CN" altLang="en-US" sz="1200" kern="1200" dirty="0">
              <a:solidFill>
                <a:schemeClr val="tx1"/>
              </a:solidFill>
              <a:effectLst/>
              <a:latin typeface="Times New Roman" pitchFamily="18" charset="0"/>
              <a:ea typeface="宋体" charset="0"/>
              <a:cs typeface="宋体" charset="0"/>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5</a:t>
            </a:fld>
            <a:endParaRPr lang="en-US" altLang="zh-CN"/>
          </a:p>
        </p:txBody>
      </p:sp>
    </p:spTree>
    <p:extLst>
      <p:ext uri="{BB962C8B-B14F-4D97-AF65-F5344CB8AC3E}">
        <p14:creationId xmlns:p14="http://schemas.microsoft.com/office/powerpoint/2010/main" val="399705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4800" y="649288"/>
            <a:ext cx="5791200" cy="325755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kern="1200" baseline="0" dirty="0" smtClean="0">
                <a:solidFill>
                  <a:schemeClr val="tx1"/>
                </a:solidFill>
                <a:effectLst/>
                <a:latin typeface="Times New Roman" panose="02020603050405020304" charset="0"/>
                <a:ea typeface="宋体" panose="02010600030101010101" pitchFamily="2" charset="-122"/>
                <a:cs typeface="宋体" panose="02010600030101010101" pitchFamily="2" charset="-122"/>
              </a:rPr>
              <a:t>Thus, in order to solve this problem, we propose a transform method based on Fourier transform, which transforms continuous function optimization into continuous variable optimization. By introducing the Fourier basis function psi, we can expand the pattern function and project the continuous functions into the Fourier space, so that the design of the continuous function is transformed into the projection length design in the Fourier basis space. Thus, we realize the discretization of electromagnetic waves and transmit power constraint. Since then, the continuous function design is transformed into discrete vector design, and the traditional digital signal processing method can be used to optimize the precoding problem again. In this way, we actually realize a general pattern design method for CAP-MIMO.</a:t>
            </a:r>
            <a:endParaRPr kumimoji="1" lang="en-US" altLang="zh-CN" sz="1200" b="0" i="0" kern="1200" baseline="0" dirty="0">
              <a:solidFill>
                <a:schemeClr val="tx1"/>
              </a:solidFill>
              <a:effectLst/>
              <a:latin typeface="Times New Roman" panose="02020603050405020304" charset="0"/>
              <a:ea typeface="宋体" panose="02010600030101010101" pitchFamily="2" charset="-122"/>
              <a:cs typeface="宋体" panose="02010600030101010101" pitchFamily="2" charset="-122"/>
            </a:endParaRPr>
          </a:p>
          <a:p>
            <a:endParaRPr kumimoji="1" lang="zh-CN" altLang="en-US" sz="1200" kern="1200" dirty="0">
              <a:solidFill>
                <a:schemeClr val="tx1"/>
              </a:solidFill>
              <a:effectLst/>
              <a:latin typeface="Times New Roman" pitchFamily="18" charset="0"/>
              <a:ea typeface="宋体" charset="0"/>
              <a:cs typeface="宋体" charset="0"/>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6</a:t>
            </a:fld>
            <a:endParaRPr lang="en-US" altLang="zh-CN"/>
          </a:p>
        </p:txBody>
      </p:sp>
    </p:spTree>
    <p:extLst>
      <p:ext uri="{BB962C8B-B14F-4D97-AF65-F5344CB8AC3E}">
        <p14:creationId xmlns:p14="http://schemas.microsoft.com/office/powerpoint/2010/main" val="138857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4800" y="649288"/>
            <a:ext cx="5791200" cy="325755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b="0" i="0" kern="1200" baseline="0" dirty="0" smtClean="0">
                <a:solidFill>
                  <a:schemeClr val="tx1"/>
                </a:solidFill>
                <a:effectLst/>
                <a:latin typeface="Times New Roman" panose="02020603050405020304" charset="0"/>
                <a:ea typeface="宋体" panose="02010600030101010101" pitchFamily="2" charset="-122"/>
                <a:cs typeface="宋体" panose="02010600030101010101" pitchFamily="2" charset="-122"/>
              </a:rPr>
              <a:t>The last is our simulation results. On the left is the simulation scenario, including one cap-</a:t>
            </a:r>
            <a:r>
              <a:rPr kumimoji="1" lang="en-US" altLang="zh-CN" sz="1200" b="0" i="0" kern="1200" baseline="0" dirty="0" err="1" smtClean="0">
                <a:solidFill>
                  <a:schemeClr val="tx1"/>
                </a:solidFill>
                <a:effectLst/>
                <a:latin typeface="Times New Roman" panose="02020603050405020304" charset="0"/>
                <a:ea typeface="宋体" panose="02010600030101010101" pitchFamily="2" charset="-122"/>
                <a:cs typeface="宋体" panose="02010600030101010101" pitchFamily="2" charset="-122"/>
              </a:rPr>
              <a:t>mimo</a:t>
            </a:r>
            <a:r>
              <a:rPr kumimoji="1" lang="en-US" altLang="zh-CN" sz="1200" b="0" i="0" kern="1200" baseline="0" dirty="0" smtClean="0">
                <a:solidFill>
                  <a:schemeClr val="tx1"/>
                </a:solidFill>
                <a:effectLst/>
                <a:latin typeface="Times New Roman" panose="02020603050405020304" charset="0"/>
                <a:ea typeface="宋体" panose="02010600030101010101" pitchFamily="2" charset="-122"/>
                <a:cs typeface="宋体" panose="02010600030101010101" pitchFamily="2" charset="-122"/>
              </a:rPr>
              <a:t> and four electromagnetic receiving users. From the simulation results, we note that, compared with the traditional heuristic design based on special functions, the proposed continuous function design which is based on the basis expansion can nearly double the capacity compared with the "wavenumber-division multiplexing" design method in the existing literature, which is based on special functions. The patterns designed by the proposed scheme for different users are nearly orthogonal, which shows that the electromagnetic waves can reach multiple users as orthogonally as possible, and the beamforming enhancement is realized.</a:t>
            </a:r>
            <a:endParaRPr kumimoji="1" lang="zh-CN" altLang="en-US" sz="1200" kern="1200" dirty="0">
              <a:solidFill>
                <a:schemeClr val="tx1"/>
              </a:solidFill>
              <a:effectLst/>
              <a:latin typeface="Times New Roman" pitchFamily="18" charset="0"/>
              <a:ea typeface="宋体" charset="0"/>
              <a:cs typeface="宋体" charset="0"/>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7</a:t>
            </a:fld>
            <a:endParaRPr lang="en-US" altLang="zh-CN"/>
          </a:p>
        </p:txBody>
      </p:sp>
    </p:spTree>
    <p:extLst>
      <p:ext uri="{BB962C8B-B14F-4D97-AF65-F5344CB8AC3E}">
        <p14:creationId xmlns:p14="http://schemas.microsoft.com/office/powerpoint/2010/main" val="297319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04800" y="649288"/>
            <a:ext cx="5791200" cy="3257550"/>
          </a:xfrm>
        </p:spPr>
      </p:sp>
      <p:sp>
        <p:nvSpPr>
          <p:cNvPr id="3" name="备注占位符 2"/>
          <p:cNvSpPr>
            <a:spLocks noGrp="1"/>
          </p:cNvSpPr>
          <p:nvPr>
            <p:ph type="body" idx="1"/>
          </p:nvPr>
        </p:nvSpPr>
        <p:spPr/>
        <p:txBody>
          <a:bodyPr/>
          <a:lstStyle/>
          <a:p>
            <a:r>
              <a:rPr lang="en-US" altLang="zh-CN" dirty="0" smtClean="0"/>
              <a:t>That would be all. Thank you</a:t>
            </a:r>
            <a:r>
              <a:rPr lang="en-US" altLang="zh-CN" baseline="0" dirty="0" smtClean="0"/>
              <a:t> for your listening.</a:t>
            </a: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8</a:t>
            </a:fld>
            <a:endParaRPr lang="en-US" altLang="zh-CN"/>
          </a:p>
        </p:txBody>
      </p:sp>
    </p:spTree>
    <p:extLst>
      <p:ext uri="{BB962C8B-B14F-4D97-AF65-F5344CB8AC3E}">
        <p14:creationId xmlns:p14="http://schemas.microsoft.com/office/powerpoint/2010/main" val="201263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1536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0573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502"/>
            <a:ext cx="1219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ChangeArrowheads="1"/>
          </p:cNvSpPr>
          <p:nvPr userDrawn="1"/>
        </p:nvSpPr>
        <p:spPr bwMode="auto">
          <a:xfrm>
            <a:off x="9505332" y="65558"/>
            <a:ext cx="2540000" cy="44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buFont typeface="Arial" charset="0"/>
              <a:buNone/>
            </a:pPr>
            <a:fld id="{5C7F4149-9A57-4248-B233-23949A4AAE77}" type="slidenum">
              <a:rPr lang="zh-CN" altLang="en-US" sz="2000" b="1" smtClean="0">
                <a:solidFill>
                  <a:srgbClr val="C00000"/>
                </a:solidFill>
                <a:latin typeface="Times" panose="02020603050405020304" pitchFamily="18" charset="0"/>
                <a:cs typeface="Times" panose="02020603050405020304" pitchFamily="18" charset="0"/>
              </a:rPr>
              <a:pPr algn="r" eaLnBrk="0" hangingPunct="0">
                <a:buFont typeface="Arial" charset="0"/>
                <a:buNone/>
              </a:pPr>
              <a:t>‹#›</a:t>
            </a:fld>
            <a:r>
              <a:rPr lang="en-US" altLang="zh-CN" sz="2000" b="1" dirty="0" smtClean="0">
                <a:solidFill>
                  <a:schemeClr val="accent3">
                    <a:lumMod val="50000"/>
                  </a:schemeClr>
                </a:solidFill>
                <a:latin typeface="Times" panose="02020603050405020304" pitchFamily="18" charset="0"/>
                <a:cs typeface="Times" panose="02020603050405020304" pitchFamily="18" charset="0"/>
              </a:rPr>
              <a:t>/</a:t>
            </a:r>
            <a:r>
              <a:rPr lang="en-US" altLang="zh-CN" sz="2000" b="0" dirty="0" smtClean="0">
                <a:solidFill>
                  <a:schemeClr val="accent3">
                    <a:lumMod val="50000"/>
                  </a:schemeClr>
                </a:solidFill>
                <a:latin typeface="Times" panose="02020603050405020304" pitchFamily="18" charset="0"/>
                <a:cs typeface="Times" panose="02020603050405020304" pitchFamily="18" charset="0"/>
              </a:rPr>
              <a:t>8</a:t>
            </a:r>
            <a:endParaRPr lang="en-US" altLang="zh-CN" sz="2000" b="0" dirty="0">
              <a:solidFill>
                <a:schemeClr val="accent3">
                  <a:lumMod val="50000"/>
                </a:schemeClr>
              </a:solidFill>
              <a:latin typeface="Times" panose="02020603050405020304" pitchFamily="18" charset="0"/>
              <a:cs typeface="Times" panose="02020603050405020304" pitchFamily="18" charset="0"/>
            </a:endParaRPr>
          </a:p>
        </p:txBody>
      </p:sp>
      <p:sp>
        <p:nvSpPr>
          <p:cNvPr id="2" name="矩形 1"/>
          <p:cNvSpPr/>
          <p:nvPr userDrawn="1"/>
        </p:nvSpPr>
        <p:spPr>
          <a:xfrm>
            <a:off x="84666" y="6564402"/>
            <a:ext cx="7874380" cy="307777"/>
          </a:xfrm>
          <a:prstGeom prst="rect">
            <a:avLst/>
          </a:prstGeom>
        </p:spPr>
        <p:txBody>
          <a:bodyPr wrap="square">
            <a:spAutoFit/>
          </a:bodyPr>
          <a:lstStyle/>
          <a:p>
            <a:r>
              <a:rPr lang="zh-CN" altLang="en-US" sz="1400" b="0" dirty="0">
                <a:solidFill>
                  <a:srgbClr val="000000"/>
                </a:solidFill>
                <a:latin typeface="Times" panose="02020603050405020304" pitchFamily="18" charset="0"/>
                <a:ea typeface="黑体" panose="02010609060101010101" pitchFamily="49" charset="-122"/>
                <a:cs typeface="Times" panose="02020603050405020304" pitchFamily="18" charset="0"/>
              </a:rPr>
              <a:t>电磁信息论：从数学信道到物理信道</a:t>
            </a:r>
          </a:p>
        </p:txBody>
      </p:sp>
      <p:sp>
        <p:nvSpPr>
          <p:cNvPr id="11" name="矩形 10">
            <a:extLst>
              <a:ext uri="{FF2B5EF4-FFF2-40B4-BE49-F238E27FC236}">
                <a16:creationId xmlns:a16="http://schemas.microsoft.com/office/drawing/2014/main" id="{938B9DE5-0059-4AE4-9826-ECD4C33CE31A}"/>
              </a:ext>
            </a:extLst>
          </p:cNvPr>
          <p:cNvSpPr/>
          <p:nvPr userDrawn="1"/>
        </p:nvSpPr>
        <p:spPr bwMode="auto">
          <a:xfrm>
            <a:off x="1107" y="1054670"/>
            <a:ext cx="12190893" cy="50231"/>
          </a:xfrm>
          <a:prstGeom prst="rect">
            <a:avLst/>
          </a:prstGeom>
          <a:gradFill flip="none" rotWithShape="1">
            <a:gsLst>
              <a:gs pos="0">
                <a:srgbClr val="7030A0"/>
              </a:gs>
              <a:gs pos="74000">
                <a:schemeClr val="bg2">
                  <a:lumMod val="40000"/>
                  <a:lumOff val="60000"/>
                </a:schemeClr>
              </a:gs>
              <a:gs pos="100000">
                <a:srgbClr val="0070C0">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cxnSp>
        <p:nvCxnSpPr>
          <p:cNvPr id="12" name="直接连接符 11"/>
          <p:cNvCxnSpPr/>
          <p:nvPr userDrawn="1"/>
        </p:nvCxnSpPr>
        <p:spPr bwMode="auto">
          <a:xfrm>
            <a:off x="-13405" y="6572250"/>
            <a:ext cx="1220540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4784"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p:titleStyle>
    <p:bodyStyle>
      <a:lvl1pPr marL="342900" indent="-342900" algn="l" rtl="0" eaLnBrk="0" fontAlgn="base" hangingPunct="0">
        <a:spcBef>
          <a:spcPct val="20000"/>
        </a:spcBef>
        <a:spcAft>
          <a:spcPct val="0"/>
        </a:spcAft>
        <a:buFont typeface="Wingdings" charset="0"/>
        <a:buChar char="l"/>
        <a:defRPr kumimoji="1" sz="2800">
          <a:solidFill>
            <a:srgbClr val="000000"/>
          </a:solidFill>
          <a:latin typeface="+mn-lt"/>
          <a:ea typeface="宋体" charset="0"/>
          <a:cs typeface="宋体" charset="0"/>
        </a:defRPr>
      </a:lvl1pPr>
      <a:lvl2pPr marL="742950" indent="-285750" algn="l" rtl="0" eaLnBrk="0" fontAlgn="base" hangingPunct="0">
        <a:spcBef>
          <a:spcPct val="20000"/>
        </a:spcBef>
        <a:spcAft>
          <a:spcPct val="0"/>
        </a:spcAft>
        <a:buFont typeface="Wingdings" charset="0"/>
        <a:buChar char="–"/>
        <a:defRPr kumimoji="1" sz="2400">
          <a:solidFill>
            <a:srgbClr val="000000"/>
          </a:solidFill>
          <a:latin typeface="+mn-lt"/>
          <a:ea typeface="宋体" charset="0"/>
        </a:defRPr>
      </a:lvl2pPr>
      <a:lvl3pPr marL="1143000" indent="-228600" algn="l" rtl="0" eaLnBrk="0" fontAlgn="base" hangingPunct="0">
        <a:spcBef>
          <a:spcPct val="20000"/>
        </a:spcBef>
        <a:spcAft>
          <a:spcPct val="0"/>
        </a:spcAft>
        <a:buFont typeface="Wingdings" charset="0"/>
        <a:buChar char="l"/>
        <a:defRPr kumimoji="1" sz="2000">
          <a:solidFill>
            <a:srgbClr val="000000"/>
          </a:solidFill>
          <a:latin typeface="+mn-lt"/>
          <a:ea typeface="宋体" charset="0"/>
        </a:defRPr>
      </a:lvl3pPr>
      <a:lvl4pPr marL="1600200" indent="-228600" algn="l" rtl="0" eaLnBrk="0" fontAlgn="base" hangingPunct="0">
        <a:spcBef>
          <a:spcPct val="20000"/>
        </a:spcBef>
        <a:spcAft>
          <a:spcPct val="0"/>
        </a:spcAft>
        <a:buFont typeface="Wingdings" charset="0"/>
        <a:buChar char="–"/>
        <a:defRPr kumimoji="1" sz="2000">
          <a:solidFill>
            <a:srgbClr val="000000"/>
          </a:solidFill>
          <a:latin typeface="+mn-lt"/>
          <a:ea typeface="宋体" charset="0"/>
        </a:defRPr>
      </a:lvl4pPr>
      <a:lvl5pPr marL="2057400" indent="-228600" algn="l" rtl="0" eaLnBrk="0" fontAlgn="base" hangingPunct="0">
        <a:spcBef>
          <a:spcPct val="20000"/>
        </a:spcBef>
        <a:spcAft>
          <a:spcPct val="0"/>
        </a:spcAft>
        <a:buFont typeface="Wingdings" charset="0"/>
        <a:buChar char="l"/>
        <a:defRPr kumimoji="1" sz="2000">
          <a:solidFill>
            <a:srgbClr val="000000"/>
          </a:solidFill>
          <a:latin typeface="+mn-lt"/>
          <a:ea typeface="宋体" charset="0"/>
        </a:defRPr>
      </a:lvl5pPr>
      <a:lvl6pPr marL="2514600" indent="-228600" algn="l" rtl="0" eaLnBrk="0" fontAlgn="base" hangingPunct="0">
        <a:spcBef>
          <a:spcPct val="20000"/>
        </a:spcBef>
        <a:spcAft>
          <a:spcPct val="0"/>
        </a:spcAft>
        <a:buFont typeface="Wingdings" pitchFamily="2" charset="2"/>
        <a:buChar char="l"/>
        <a:defRPr>
          <a:solidFill>
            <a:srgbClr val="000000"/>
          </a:solidFill>
          <a:latin typeface="+mn-lt"/>
        </a:defRPr>
      </a:lvl6pPr>
      <a:lvl7pPr marL="2971800" indent="-228600" algn="l" rtl="0" eaLnBrk="0" fontAlgn="base" hangingPunct="0">
        <a:spcBef>
          <a:spcPct val="20000"/>
        </a:spcBef>
        <a:spcAft>
          <a:spcPct val="0"/>
        </a:spcAft>
        <a:buFont typeface="Wingdings" pitchFamily="2" charset="2"/>
        <a:buChar char="l"/>
        <a:defRPr>
          <a:solidFill>
            <a:srgbClr val="000000"/>
          </a:solidFill>
          <a:latin typeface="+mn-lt"/>
        </a:defRPr>
      </a:lvl7pPr>
      <a:lvl8pPr marL="3429000" indent="-228600" algn="l" rtl="0" eaLnBrk="0" fontAlgn="base" hangingPunct="0">
        <a:spcBef>
          <a:spcPct val="20000"/>
        </a:spcBef>
        <a:spcAft>
          <a:spcPct val="0"/>
        </a:spcAft>
        <a:buFont typeface="Wingdings" pitchFamily="2" charset="2"/>
        <a:buChar char="l"/>
        <a:defRPr>
          <a:solidFill>
            <a:srgbClr val="000000"/>
          </a:solidFill>
          <a:latin typeface="+mn-lt"/>
        </a:defRPr>
      </a:lvl8pPr>
      <a:lvl9pPr marL="3886200" indent="-228600" algn="l" rtl="0" eaLnBrk="0" fontAlgn="base" hangingPunct="0">
        <a:spcBef>
          <a:spcPct val="20000"/>
        </a:spcBef>
        <a:spcAft>
          <a:spcPct val="0"/>
        </a:spcAft>
        <a:buFont typeface="Wingdings"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userDrawn="1"/>
        </p:nvSpPr>
        <p:spPr>
          <a:xfrm>
            <a:off x="84666" y="6564402"/>
            <a:ext cx="7874380" cy="307777"/>
          </a:xfrm>
          <a:prstGeom prst="rect">
            <a:avLst/>
          </a:prstGeom>
        </p:spPr>
        <p:txBody>
          <a:bodyPr wrap="square">
            <a:spAutoFit/>
          </a:bodyPr>
          <a:lstStyle/>
          <a:p>
            <a:r>
              <a:rPr lang="zh-CN" altLang="en-US" sz="1400" b="0" dirty="0">
                <a:solidFill>
                  <a:srgbClr val="000000"/>
                </a:solidFill>
                <a:latin typeface="Times" panose="02020603050405020304" pitchFamily="18" charset="0"/>
                <a:ea typeface="黑体" panose="02010609060101010101" pitchFamily="49" charset="-122"/>
                <a:cs typeface="Times" panose="02020603050405020304" pitchFamily="18" charset="0"/>
              </a:rPr>
              <a:t>电磁信息论：从数学信道到物理信道</a:t>
            </a:r>
          </a:p>
        </p:txBody>
      </p:sp>
      <p:sp>
        <p:nvSpPr>
          <p:cNvPr id="11" name="矩形 10">
            <a:extLst>
              <a:ext uri="{FF2B5EF4-FFF2-40B4-BE49-F238E27FC236}">
                <a16:creationId xmlns:a16="http://schemas.microsoft.com/office/drawing/2014/main" id="{938B9DE5-0059-4AE4-9826-ECD4C33CE31A}"/>
              </a:ext>
            </a:extLst>
          </p:cNvPr>
          <p:cNvSpPr/>
          <p:nvPr userDrawn="1"/>
        </p:nvSpPr>
        <p:spPr bwMode="auto">
          <a:xfrm>
            <a:off x="1107" y="1054670"/>
            <a:ext cx="12190893" cy="50231"/>
          </a:xfrm>
          <a:prstGeom prst="rect">
            <a:avLst/>
          </a:prstGeom>
          <a:gradFill flip="none" rotWithShape="1">
            <a:gsLst>
              <a:gs pos="0">
                <a:srgbClr val="7030A0"/>
              </a:gs>
              <a:gs pos="74000">
                <a:schemeClr val="bg2">
                  <a:lumMod val="40000"/>
                  <a:lumOff val="60000"/>
                </a:schemeClr>
              </a:gs>
              <a:gs pos="100000">
                <a:srgbClr val="0070C0">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cxnSp>
        <p:nvCxnSpPr>
          <p:cNvPr id="12" name="直接连接符 11"/>
          <p:cNvCxnSpPr/>
          <p:nvPr userDrawn="1"/>
        </p:nvCxnSpPr>
        <p:spPr bwMode="auto">
          <a:xfrm>
            <a:off x="-13405" y="6572250"/>
            <a:ext cx="1220540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20970767"/>
      </p:ext>
    </p:extLst>
  </p:cSld>
  <p:clrMap bg1="lt1" tx1="dk1" bg2="lt2" tx2="dk2" accent1="accent1" accent2="accent2" accent3="accent3" accent4="accent4" accent5="accent5" accent6="accent6" hlink="hlink" folHlink="folHlink"/>
  <p:sldLayoutIdLst>
    <p:sldLayoutId id="2147484786"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p:titleStyle>
    <p:bodyStyle>
      <a:lvl1pPr marL="342900" indent="-342900" algn="l" rtl="0" eaLnBrk="0" fontAlgn="base" hangingPunct="0">
        <a:spcBef>
          <a:spcPct val="20000"/>
        </a:spcBef>
        <a:spcAft>
          <a:spcPct val="0"/>
        </a:spcAft>
        <a:buFont typeface="Wingdings" charset="0"/>
        <a:buChar char="l"/>
        <a:defRPr kumimoji="1" sz="2800">
          <a:solidFill>
            <a:srgbClr val="000000"/>
          </a:solidFill>
          <a:latin typeface="+mn-lt"/>
          <a:ea typeface="宋体" charset="0"/>
          <a:cs typeface="宋体" charset="0"/>
        </a:defRPr>
      </a:lvl1pPr>
      <a:lvl2pPr marL="742950" indent="-285750" algn="l" rtl="0" eaLnBrk="0" fontAlgn="base" hangingPunct="0">
        <a:spcBef>
          <a:spcPct val="20000"/>
        </a:spcBef>
        <a:spcAft>
          <a:spcPct val="0"/>
        </a:spcAft>
        <a:buFont typeface="Wingdings" charset="0"/>
        <a:buChar char="–"/>
        <a:defRPr kumimoji="1" sz="2400">
          <a:solidFill>
            <a:srgbClr val="000000"/>
          </a:solidFill>
          <a:latin typeface="+mn-lt"/>
          <a:ea typeface="宋体" charset="0"/>
        </a:defRPr>
      </a:lvl2pPr>
      <a:lvl3pPr marL="1143000" indent="-228600" algn="l" rtl="0" eaLnBrk="0" fontAlgn="base" hangingPunct="0">
        <a:spcBef>
          <a:spcPct val="20000"/>
        </a:spcBef>
        <a:spcAft>
          <a:spcPct val="0"/>
        </a:spcAft>
        <a:buFont typeface="Wingdings" charset="0"/>
        <a:buChar char="l"/>
        <a:defRPr kumimoji="1" sz="2000">
          <a:solidFill>
            <a:srgbClr val="000000"/>
          </a:solidFill>
          <a:latin typeface="+mn-lt"/>
          <a:ea typeface="宋体" charset="0"/>
        </a:defRPr>
      </a:lvl3pPr>
      <a:lvl4pPr marL="1600200" indent="-228600" algn="l" rtl="0" eaLnBrk="0" fontAlgn="base" hangingPunct="0">
        <a:spcBef>
          <a:spcPct val="20000"/>
        </a:spcBef>
        <a:spcAft>
          <a:spcPct val="0"/>
        </a:spcAft>
        <a:buFont typeface="Wingdings" charset="0"/>
        <a:buChar char="–"/>
        <a:defRPr kumimoji="1" sz="2000">
          <a:solidFill>
            <a:srgbClr val="000000"/>
          </a:solidFill>
          <a:latin typeface="+mn-lt"/>
          <a:ea typeface="宋体" charset="0"/>
        </a:defRPr>
      </a:lvl4pPr>
      <a:lvl5pPr marL="2057400" indent="-228600" algn="l" rtl="0" eaLnBrk="0" fontAlgn="base" hangingPunct="0">
        <a:spcBef>
          <a:spcPct val="20000"/>
        </a:spcBef>
        <a:spcAft>
          <a:spcPct val="0"/>
        </a:spcAft>
        <a:buFont typeface="Wingdings" charset="0"/>
        <a:buChar char="l"/>
        <a:defRPr kumimoji="1" sz="2000">
          <a:solidFill>
            <a:srgbClr val="000000"/>
          </a:solidFill>
          <a:latin typeface="+mn-lt"/>
          <a:ea typeface="宋体" charset="0"/>
        </a:defRPr>
      </a:lvl5pPr>
      <a:lvl6pPr marL="2514600" indent="-228600" algn="l" rtl="0" eaLnBrk="0" fontAlgn="base" hangingPunct="0">
        <a:spcBef>
          <a:spcPct val="20000"/>
        </a:spcBef>
        <a:spcAft>
          <a:spcPct val="0"/>
        </a:spcAft>
        <a:buFont typeface="Wingdings" pitchFamily="2" charset="2"/>
        <a:buChar char="l"/>
        <a:defRPr>
          <a:solidFill>
            <a:srgbClr val="000000"/>
          </a:solidFill>
          <a:latin typeface="+mn-lt"/>
        </a:defRPr>
      </a:lvl6pPr>
      <a:lvl7pPr marL="2971800" indent="-228600" algn="l" rtl="0" eaLnBrk="0" fontAlgn="base" hangingPunct="0">
        <a:spcBef>
          <a:spcPct val="20000"/>
        </a:spcBef>
        <a:spcAft>
          <a:spcPct val="0"/>
        </a:spcAft>
        <a:buFont typeface="Wingdings" pitchFamily="2" charset="2"/>
        <a:buChar char="l"/>
        <a:defRPr>
          <a:solidFill>
            <a:srgbClr val="000000"/>
          </a:solidFill>
          <a:latin typeface="+mn-lt"/>
        </a:defRPr>
      </a:lvl7pPr>
      <a:lvl8pPr marL="3429000" indent="-228600" algn="l" rtl="0" eaLnBrk="0" fontAlgn="base" hangingPunct="0">
        <a:spcBef>
          <a:spcPct val="20000"/>
        </a:spcBef>
        <a:spcAft>
          <a:spcPct val="0"/>
        </a:spcAft>
        <a:buFont typeface="Wingdings" pitchFamily="2" charset="2"/>
        <a:buChar char="l"/>
        <a:defRPr>
          <a:solidFill>
            <a:srgbClr val="000000"/>
          </a:solidFill>
          <a:latin typeface="+mn-lt"/>
        </a:defRPr>
      </a:lvl8pPr>
      <a:lvl9pPr marL="3886200" indent="-228600" algn="l" rtl="0" eaLnBrk="0" fontAlgn="base" hangingPunct="0">
        <a:spcBef>
          <a:spcPct val="20000"/>
        </a:spcBef>
        <a:spcAft>
          <a:spcPct val="0"/>
        </a:spcAft>
        <a:buFont typeface="Wingdings"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3" Type="http://schemas.openxmlformats.org/officeDocument/2006/relationships/image" Target="../media/image14.wmf"/><Relationship Id="rId18" Type="http://schemas.openxmlformats.org/officeDocument/2006/relationships/oleObject" Target="../embeddings/oleObject8.bin"/><Relationship Id="rId26" Type="http://schemas.openxmlformats.org/officeDocument/2006/relationships/oleObject" Target="../embeddings/oleObject12.bin"/><Relationship Id="rId39" Type="http://schemas.openxmlformats.org/officeDocument/2006/relationships/oleObject" Target="../embeddings/oleObject19.bin"/><Relationship Id="rId21" Type="http://schemas.openxmlformats.org/officeDocument/2006/relationships/image" Target="../media/image18.wmf"/><Relationship Id="rId34" Type="http://schemas.openxmlformats.org/officeDocument/2006/relationships/oleObject" Target="../embeddings/oleObject16.bin"/><Relationship Id="rId42" Type="http://schemas.openxmlformats.org/officeDocument/2006/relationships/image" Target="../media/image28.wmf"/><Relationship Id="rId47" Type="http://schemas.openxmlformats.org/officeDocument/2006/relationships/oleObject" Target="../embeddings/oleObject23.bin"/><Relationship Id="rId50" Type="http://schemas.openxmlformats.org/officeDocument/2006/relationships/image" Target="../media/image32.wmf"/><Relationship Id="rId55" Type="http://schemas.openxmlformats.org/officeDocument/2006/relationships/oleObject" Target="../embeddings/oleObject27.bin"/><Relationship Id="rId7" Type="http://schemas.openxmlformats.org/officeDocument/2006/relationships/image" Target="../media/image11.wmf"/><Relationship Id="rId2" Type="http://schemas.openxmlformats.org/officeDocument/2006/relationships/slideLayout" Target="../slideLayouts/slideLayout1.xml"/><Relationship Id="rId16" Type="http://schemas.openxmlformats.org/officeDocument/2006/relationships/oleObject" Target="../embeddings/oleObject7.bin"/><Relationship Id="rId29" Type="http://schemas.openxmlformats.org/officeDocument/2006/relationships/image" Target="../media/image22.wmf"/><Relationship Id="rId11" Type="http://schemas.openxmlformats.org/officeDocument/2006/relationships/image" Target="../media/image13.wmf"/><Relationship Id="rId24" Type="http://schemas.openxmlformats.org/officeDocument/2006/relationships/oleObject" Target="../embeddings/oleObject11.bin"/><Relationship Id="rId32" Type="http://schemas.openxmlformats.org/officeDocument/2006/relationships/oleObject" Target="../embeddings/oleObject15.bin"/><Relationship Id="rId37" Type="http://schemas.openxmlformats.org/officeDocument/2006/relationships/image" Target="../media/image26.wmf"/><Relationship Id="rId40" Type="http://schemas.openxmlformats.org/officeDocument/2006/relationships/image" Target="../media/image27.wmf"/><Relationship Id="rId45" Type="http://schemas.openxmlformats.org/officeDocument/2006/relationships/oleObject" Target="../embeddings/oleObject22.bin"/><Relationship Id="rId53" Type="http://schemas.openxmlformats.org/officeDocument/2006/relationships/oleObject" Target="../embeddings/oleObject26.bin"/><Relationship Id="rId5" Type="http://schemas.openxmlformats.org/officeDocument/2006/relationships/image" Target="../media/image10.wmf"/><Relationship Id="rId10" Type="http://schemas.openxmlformats.org/officeDocument/2006/relationships/oleObject" Target="../embeddings/oleObject4.bin"/><Relationship Id="rId19" Type="http://schemas.openxmlformats.org/officeDocument/2006/relationships/image" Target="../media/image17.wmf"/><Relationship Id="rId31" Type="http://schemas.openxmlformats.org/officeDocument/2006/relationships/image" Target="../media/image23.wmf"/><Relationship Id="rId44" Type="http://schemas.openxmlformats.org/officeDocument/2006/relationships/image" Target="../media/image29.wmf"/><Relationship Id="rId52" Type="http://schemas.openxmlformats.org/officeDocument/2006/relationships/image" Target="../media/image33.wmf"/><Relationship Id="rId4" Type="http://schemas.openxmlformats.org/officeDocument/2006/relationships/oleObject" Target="../embeddings/oleObject1.bin"/><Relationship Id="rId9" Type="http://schemas.openxmlformats.org/officeDocument/2006/relationships/image" Target="../media/image12.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21.wmf"/><Relationship Id="rId30" Type="http://schemas.openxmlformats.org/officeDocument/2006/relationships/oleObject" Target="../embeddings/oleObject14.bin"/><Relationship Id="rId35" Type="http://schemas.openxmlformats.org/officeDocument/2006/relationships/image" Target="../media/image25.wmf"/><Relationship Id="rId43" Type="http://schemas.openxmlformats.org/officeDocument/2006/relationships/oleObject" Target="../embeddings/oleObject21.bin"/><Relationship Id="rId48" Type="http://schemas.openxmlformats.org/officeDocument/2006/relationships/image" Target="../media/image31.wmf"/><Relationship Id="rId56" Type="http://schemas.openxmlformats.org/officeDocument/2006/relationships/image" Target="../media/image35.wmf"/><Relationship Id="rId8" Type="http://schemas.openxmlformats.org/officeDocument/2006/relationships/oleObject" Target="../embeddings/oleObject3.bin"/><Relationship Id="rId51" Type="http://schemas.openxmlformats.org/officeDocument/2006/relationships/oleObject" Target="../embeddings/oleObject25.bin"/><Relationship Id="rId3" Type="http://schemas.openxmlformats.org/officeDocument/2006/relationships/notesSlide" Target="../notesSlides/notesSlide4.xml"/><Relationship Id="rId12" Type="http://schemas.openxmlformats.org/officeDocument/2006/relationships/oleObject" Target="../embeddings/oleObject5.bin"/><Relationship Id="rId17" Type="http://schemas.openxmlformats.org/officeDocument/2006/relationships/image" Target="../media/image16.wmf"/><Relationship Id="rId25" Type="http://schemas.openxmlformats.org/officeDocument/2006/relationships/image" Target="../media/image20.wmf"/><Relationship Id="rId33" Type="http://schemas.openxmlformats.org/officeDocument/2006/relationships/image" Target="../media/image24.wmf"/><Relationship Id="rId38" Type="http://schemas.openxmlformats.org/officeDocument/2006/relationships/oleObject" Target="../embeddings/oleObject18.bin"/><Relationship Id="rId46" Type="http://schemas.openxmlformats.org/officeDocument/2006/relationships/image" Target="../media/image30.wmf"/><Relationship Id="rId20" Type="http://schemas.openxmlformats.org/officeDocument/2006/relationships/oleObject" Target="../embeddings/oleObject9.bin"/><Relationship Id="rId41" Type="http://schemas.openxmlformats.org/officeDocument/2006/relationships/oleObject" Target="../embeddings/oleObject20.bin"/><Relationship Id="rId54" Type="http://schemas.openxmlformats.org/officeDocument/2006/relationships/image" Target="../media/image34.wmf"/><Relationship Id="rId1" Type="http://schemas.openxmlformats.org/officeDocument/2006/relationships/vmlDrawing" Target="../drawings/vmlDrawing1.vml"/><Relationship Id="rId6" Type="http://schemas.openxmlformats.org/officeDocument/2006/relationships/oleObject" Target="../embeddings/oleObject2.bin"/><Relationship Id="rId15" Type="http://schemas.openxmlformats.org/officeDocument/2006/relationships/image" Target="../media/image15.wmf"/><Relationship Id="rId23" Type="http://schemas.openxmlformats.org/officeDocument/2006/relationships/image" Target="../media/image19.wmf"/><Relationship Id="rId28" Type="http://schemas.openxmlformats.org/officeDocument/2006/relationships/oleObject" Target="../embeddings/oleObject13.bin"/><Relationship Id="rId36" Type="http://schemas.openxmlformats.org/officeDocument/2006/relationships/oleObject" Target="../embeddings/oleObject17.bin"/><Relationship Id="rId49" Type="http://schemas.openxmlformats.org/officeDocument/2006/relationships/oleObject" Target="../embeddings/oleObject24.bin"/></Relationships>
</file>

<file path=ppt/slides/_rels/slide5.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2.bin"/><Relationship Id="rId18" Type="http://schemas.openxmlformats.org/officeDocument/2006/relationships/image" Target="../media/image42.wmf"/><Relationship Id="rId3" Type="http://schemas.openxmlformats.org/officeDocument/2006/relationships/slideLayout" Target="../slideLayouts/slideLayout1.xml"/><Relationship Id="rId7" Type="http://schemas.openxmlformats.org/officeDocument/2006/relationships/oleObject" Target="../embeddings/oleObject29.bin"/><Relationship Id="rId12" Type="http://schemas.openxmlformats.org/officeDocument/2006/relationships/image" Target="../media/image39.wmf"/><Relationship Id="rId17" Type="http://schemas.openxmlformats.org/officeDocument/2006/relationships/oleObject" Target="../embeddings/oleObject34.bin"/><Relationship Id="rId2" Type="http://schemas.openxmlformats.org/officeDocument/2006/relationships/tags" Target="../tags/tag1.xml"/><Relationship Id="rId16" Type="http://schemas.openxmlformats.org/officeDocument/2006/relationships/image" Target="../media/image41.wmf"/><Relationship Id="rId1" Type="http://schemas.openxmlformats.org/officeDocument/2006/relationships/vmlDrawing" Target="../drawings/vmlDrawing2.vml"/><Relationship Id="rId6" Type="http://schemas.openxmlformats.org/officeDocument/2006/relationships/image" Target="../media/image36.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38.wmf"/><Relationship Id="rId4" Type="http://schemas.openxmlformats.org/officeDocument/2006/relationships/notesSlide" Target="../notesSlides/notesSlide5.xml"/><Relationship Id="rId9" Type="http://schemas.openxmlformats.org/officeDocument/2006/relationships/oleObject" Target="../embeddings/oleObject30.bin"/><Relationship Id="rId14" Type="http://schemas.openxmlformats.org/officeDocument/2006/relationships/image" Target="../media/image40.wmf"/></Relationships>
</file>

<file path=ppt/slides/_rels/slide6.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slideLayout" Target="../slideLayouts/slideLayout1.xml"/><Relationship Id="rId7" Type="http://schemas.openxmlformats.org/officeDocument/2006/relationships/oleObject" Target="../embeddings/oleObject36.bin"/><Relationship Id="rId12" Type="http://schemas.openxmlformats.org/officeDocument/2006/relationships/image" Target="../media/image46.wmf"/><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43.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45.wmf"/><Relationship Id="rId4" Type="http://schemas.openxmlformats.org/officeDocument/2006/relationships/notesSlide" Target="../notesSlides/notesSlide6.xml"/><Relationship Id="rId9" Type="http://schemas.openxmlformats.org/officeDocument/2006/relationships/oleObject" Target="../embeddings/oleObject3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notesSlide" Target="../notesSlides/notesSlide8.xml"/><Relationship Id="rId7"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oleObject" Target="../embeddings/oleObject39.bin"/><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9" descr="图片1.png">
            <a:extLst>
              <a:ext uri="{FF2B5EF4-FFF2-40B4-BE49-F238E27FC236}">
                <a16:creationId xmlns:a16="http://schemas.microsoft.com/office/drawing/2014/main" id="{AC37CF3F-CEAA-49B1-8DDD-4E4DEA669E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710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a:extLst>
              <a:ext uri="{FF2B5EF4-FFF2-40B4-BE49-F238E27FC236}">
                <a16:creationId xmlns:a16="http://schemas.microsoft.com/office/drawing/2014/main" id="{66E30A28-2904-4D2B-BCE3-E197F395A49E}"/>
              </a:ext>
            </a:extLst>
          </p:cNvPr>
          <p:cNvSpPr txBox="1">
            <a:spLocks noChangeArrowheads="1"/>
          </p:cNvSpPr>
          <p:nvPr/>
        </p:nvSpPr>
        <p:spPr>
          <a:xfrm>
            <a:off x="-1" y="1773185"/>
            <a:ext cx="12190893" cy="1278449"/>
          </a:xfrm>
          <a:prstGeom prst="rect">
            <a:avLst/>
          </a:prstGeom>
          <a:noFill/>
        </p:spPr>
        <p:txBody>
          <a:bodyPr anchor="ctr"/>
          <a:lst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a:lstStyle>
          <a:p>
            <a:pPr algn="ctr" eaLnBrk="1" hangingPunct="1">
              <a:lnSpc>
                <a:spcPct val="150000"/>
              </a:lnSpc>
            </a:pPr>
            <a:r>
              <a:rPr lang="en-US" altLang="zh-CN" sz="5400" kern="0" dirty="0">
                <a:solidFill>
                  <a:srgbClr val="C00000"/>
                </a:solidFill>
                <a:effectLst>
                  <a:outerShdw blurRad="38100" dist="38100" dir="2700000" algn="tl">
                    <a:srgbClr val="000000">
                      <a:alpha val="43137"/>
                    </a:srgbClr>
                  </a:outerShdw>
                </a:effectLst>
                <a:latin typeface="Times" panose="02020603050405020304" pitchFamily="18" charset="0"/>
                <a:ea typeface="黑体" panose="02010609060101010101" pitchFamily="49" charset="-122"/>
                <a:cs typeface="Times" panose="02020603050405020304" pitchFamily="18" charset="0"/>
              </a:rPr>
              <a:t>Pattern-Division Multiplexing for</a:t>
            </a:r>
          </a:p>
          <a:p>
            <a:pPr algn="ctr" eaLnBrk="1" hangingPunct="1">
              <a:lnSpc>
                <a:spcPct val="100000"/>
              </a:lnSpc>
            </a:pPr>
            <a:r>
              <a:rPr lang="en-US" altLang="zh-CN" sz="5400" kern="0" dirty="0">
                <a:solidFill>
                  <a:srgbClr val="C00000"/>
                </a:solidFill>
                <a:effectLst>
                  <a:outerShdw blurRad="38100" dist="38100" dir="2700000" algn="tl">
                    <a:srgbClr val="000000">
                      <a:alpha val="43137"/>
                    </a:srgbClr>
                  </a:outerShdw>
                </a:effectLst>
                <a:latin typeface="Times" panose="02020603050405020304" pitchFamily="18" charset="0"/>
                <a:ea typeface="黑体" panose="02010609060101010101" pitchFamily="49" charset="-122"/>
                <a:cs typeface="Times" panose="02020603050405020304" pitchFamily="18" charset="0"/>
              </a:rPr>
              <a:t>Continuous-Aperture MIMO</a:t>
            </a:r>
          </a:p>
        </p:txBody>
      </p:sp>
      <p:sp>
        <p:nvSpPr>
          <p:cNvPr id="2" name="矩形 1"/>
          <p:cNvSpPr/>
          <p:nvPr/>
        </p:nvSpPr>
        <p:spPr bwMode="auto">
          <a:xfrm>
            <a:off x="325120" y="121920"/>
            <a:ext cx="11866880" cy="1107440"/>
          </a:xfrm>
          <a:prstGeom prst="rect">
            <a:avLst/>
          </a:prstGeom>
          <a:solidFill>
            <a:schemeClr val="bg1"/>
          </a:solidFill>
          <a:ln>
            <a:noFill/>
          </a:ln>
        </p:spPr>
        <p:txBody>
          <a:bodyPr wrap="none" rtlCol="0" anchor="ctr"/>
          <a:lstStyle/>
          <a:p>
            <a:pPr algn="ctr" eaLnBrk="1" hangingPunct="1">
              <a:buFont typeface="Arial" charset="0"/>
              <a:buNone/>
            </a:pPr>
            <a:endParaRPr lang="zh-CN" altLang="en-US" b="1" dirty="0">
              <a:solidFill>
                <a:srgbClr val="000000"/>
              </a:solidFill>
              <a:latin typeface="黑体" panose="02010609060101010101" pitchFamily="49" charset="-122"/>
              <a:ea typeface="黑体" panose="02010609060101010101" pitchFamily="49" charset="-122"/>
              <a:cs typeface="Times" panose="02020603050405020304" pitchFamily="18" charset="0"/>
            </a:endParaRPr>
          </a:p>
        </p:txBody>
      </p:sp>
      <p:sp>
        <p:nvSpPr>
          <p:cNvPr id="14" name="矩形 13">
            <a:extLst>
              <a:ext uri="{FF2B5EF4-FFF2-40B4-BE49-F238E27FC236}">
                <a16:creationId xmlns:a16="http://schemas.microsoft.com/office/drawing/2014/main" id="{938B9DE5-0059-4AE4-9826-ECD4C33CE31A}"/>
              </a:ext>
            </a:extLst>
          </p:cNvPr>
          <p:cNvSpPr/>
          <p:nvPr/>
        </p:nvSpPr>
        <p:spPr bwMode="auto">
          <a:xfrm>
            <a:off x="1107" y="1082003"/>
            <a:ext cx="12190893" cy="50231"/>
          </a:xfrm>
          <a:prstGeom prst="rect">
            <a:avLst/>
          </a:prstGeom>
          <a:gradFill flip="none" rotWithShape="1">
            <a:gsLst>
              <a:gs pos="0">
                <a:srgbClr val="7030A0"/>
              </a:gs>
              <a:gs pos="74000">
                <a:schemeClr val="bg2">
                  <a:lumMod val="40000"/>
                  <a:lumOff val="60000"/>
                </a:schemeClr>
              </a:gs>
              <a:gs pos="100000">
                <a:srgbClr val="0070C0">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pic>
        <p:nvPicPr>
          <p:cNvPr id="11" name="图片 10">
            <a:extLst>
              <a:ext uri="{FF2B5EF4-FFF2-40B4-BE49-F238E27FC236}">
                <a16:creationId xmlns:a16="http://schemas.microsoft.com/office/drawing/2014/main" id="{4E378591-1DAF-46D8-B707-176DD6E4481F}"/>
              </a:ext>
            </a:extLst>
          </p:cNvPr>
          <p:cNvPicPr>
            <a:picLocks noChangeAspect="1"/>
          </p:cNvPicPr>
          <p:nvPr/>
        </p:nvPicPr>
        <p:blipFill rotWithShape="1">
          <a:blip r:embed="rId4">
            <a:clrChange>
              <a:clrFrom>
                <a:srgbClr val="FFFFFF"/>
              </a:clrFrom>
              <a:clrTo>
                <a:srgbClr val="FFFFFF">
                  <a:alpha val="0"/>
                </a:srgbClr>
              </a:clrTo>
            </a:clrChange>
          </a:blip>
          <a:srcRect l="22210" t="32515" r="26595" b="39298"/>
          <a:stretch/>
        </p:blipFill>
        <p:spPr>
          <a:xfrm>
            <a:off x="30110" y="0"/>
            <a:ext cx="2879575" cy="1121128"/>
          </a:xfrm>
          <a:prstGeom prst="rect">
            <a:avLst/>
          </a:prstGeom>
        </p:spPr>
      </p:pic>
      <p:sp>
        <p:nvSpPr>
          <p:cNvPr id="12" name="Rectangle 3">
            <a:extLst>
              <a:ext uri="{FF2B5EF4-FFF2-40B4-BE49-F238E27FC236}">
                <a16:creationId xmlns:a16="http://schemas.microsoft.com/office/drawing/2014/main" id="{68F96E59-0754-45B0-9518-EE87B815AB52}"/>
              </a:ext>
            </a:extLst>
          </p:cNvPr>
          <p:cNvSpPr txBox="1">
            <a:spLocks noChangeArrowheads="1"/>
          </p:cNvSpPr>
          <p:nvPr/>
        </p:nvSpPr>
        <p:spPr>
          <a:xfrm>
            <a:off x="2718236" y="3962400"/>
            <a:ext cx="6754418" cy="1461425"/>
          </a:xfrm>
          <a:prstGeom prst="rect">
            <a:avLst/>
          </a:prstGeom>
        </p:spPr>
        <p:txBody>
          <a:bodyPr anchor="b"/>
          <a:lstStyle>
            <a:lvl1pPr marL="342900" indent="-342900" algn="l" rtl="0" eaLnBrk="0" fontAlgn="base" hangingPunct="0">
              <a:spcBef>
                <a:spcPct val="20000"/>
              </a:spcBef>
              <a:spcAft>
                <a:spcPct val="0"/>
              </a:spcAft>
              <a:buFont typeface="Arial" panose="020B0604020202020204" pitchFamily="34" charset="0"/>
              <a:buChar char="•"/>
              <a:defRPr kumimoji="1" sz="2800">
                <a:solidFill>
                  <a:srgbClr val="000000"/>
                </a:solidFill>
                <a:latin typeface="+mn-lt"/>
                <a:ea typeface="宋体" panose="02010600030101010101" pitchFamily="2" charset="-122"/>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400">
                <a:solidFill>
                  <a:srgbClr val="000000"/>
                </a:solidFill>
                <a:latin typeface="+mn-lt"/>
                <a:ea typeface="宋体" panose="02010600030101010101" pitchFamily="2" charset="-122"/>
              </a:defRPr>
            </a:lvl2pPr>
            <a:lvl3pPr marL="11430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panose="02010600030101010101" pitchFamily="2" charset="-122"/>
              </a:defRPr>
            </a:lvl3pPr>
            <a:lvl4pPr marL="16002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panose="02010600030101010101" pitchFamily="2" charset="-122"/>
              </a:defRPr>
            </a:lvl4pPr>
            <a:lvl5pPr marL="20574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panose="02010600030101010101" pitchFamily="2" charset="-122"/>
              </a:defRPr>
            </a:lvl5pPr>
            <a:lvl6pPr marL="2514600" indent="-228600" algn="l" rtl="0" eaLnBrk="0" fontAlgn="base" hangingPunct="0">
              <a:spcBef>
                <a:spcPct val="20000"/>
              </a:spcBef>
              <a:spcAft>
                <a:spcPct val="0"/>
              </a:spcAft>
              <a:buFont typeface="Wingdings" panose="05000000000000000000" pitchFamily="2" charset="2"/>
              <a:buChar char="l"/>
              <a:defRPr>
                <a:solidFill>
                  <a:srgbClr val="000000"/>
                </a:solidFill>
                <a:latin typeface="+mn-lt"/>
              </a:defRPr>
            </a:lvl6pPr>
            <a:lvl7pPr marL="2971800" indent="-228600" algn="l" rtl="0" eaLnBrk="0" fontAlgn="base" hangingPunct="0">
              <a:spcBef>
                <a:spcPct val="20000"/>
              </a:spcBef>
              <a:spcAft>
                <a:spcPct val="0"/>
              </a:spcAft>
              <a:buFont typeface="Wingdings" panose="05000000000000000000" pitchFamily="2" charset="2"/>
              <a:buChar char="l"/>
              <a:defRPr>
                <a:solidFill>
                  <a:srgbClr val="000000"/>
                </a:solidFill>
                <a:latin typeface="+mn-lt"/>
              </a:defRPr>
            </a:lvl7pPr>
            <a:lvl8pPr marL="3429000" indent="-228600" algn="l" rtl="0" eaLnBrk="0" fontAlgn="base" hangingPunct="0">
              <a:spcBef>
                <a:spcPct val="20000"/>
              </a:spcBef>
              <a:spcAft>
                <a:spcPct val="0"/>
              </a:spcAft>
              <a:buFont typeface="Wingdings" panose="05000000000000000000" pitchFamily="2" charset="2"/>
              <a:buChar char="l"/>
              <a:defRPr>
                <a:solidFill>
                  <a:srgbClr val="000000"/>
                </a:solidFill>
                <a:latin typeface="+mn-lt"/>
              </a:defRPr>
            </a:lvl8pPr>
            <a:lvl9pPr marL="3886200" indent="-228600" algn="l" rtl="0" eaLnBrk="0" fontAlgn="base" hangingPunct="0">
              <a:spcBef>
                <a:spcPct val="20000"/>
              </a:spcBef>
              <a:spcAft>
                <a:spcPct val="0"/>
              </a:spcAft>
              <a:buFont typeface="Wingdings" panose="05000000000000000000" pitchFamily="2" charset="2"/>
              <a:buChar char="l"/>
              <a:defRPr>
                <a:solidFill>
                  <a:srgbClr val="000000"/>
                </a:solidFill>
                <a:latin typeface="+mn-lt"/>
              </a:defRPr>
            </a:lvl9pPr>
          </a:lstStyle>
          <a:p>
            <a:pPr marL="0" indent="0" algn="ctr" eaLnBrk="1" hangingPunct="1">
              <a:lnSpc>
                <a:spcPct val="150000"/>
              </a:lnSpc>
              <a:spcBef>
                <a:spcPts val="0"/>
              </a:spcBef>
              <a:buNone/>
            </a:pPr>
            <a:r>
              <a:rPr lang="en-US" altLang="zh-CN" sz="3200" b="1" kern="0" dirty="0" err="1" smtClean="0">
                <a:latin typeface="Times" panose="02020603050405020304" pitchFamily="18" charset="0"/>
                <a:ea typeface="黑体" panose="02010609060101010101" pitchFamily="49" charset="-122"/>
                <a:cs typeface="Times" panose="02020603050405020304" pitchFamily="18" charset="0"/>
              </a:rPr>
              <a:t>Zijian</a:t>
            </a:r>
            <a:r>
              <a:rPr lang="en-US" altLang="zh-CN" sz="3200" b="1" kern="0" dirty="0" smtClean="0">
                <a:latin typeface="Times" panose="02020603050405020304" pitchFamily="18" charset="0"/>
                <a:ea typeface="黑体" panose="02010609060101010101" pitchFamily="49" charset="-122"/>
                <a:cs typeface="Times" panose="02020603050405020304" pitchFamily="18" charset="0"/>
              </a:rPr>
              <a:t> Zhang and </a:t>
            </a:r>
            <a:r>
              <a:rPr lang="en-US" altLang="zh-CN" sz="3200" b="1" kern="0" dirty="0" err="1" smtClean="0">
                <a:latin typeface="Times" panose="02020603050405020304" pitchFamily="18" charset="0"/>
                <a:ea typeface="黑体" panose="02010609060101010101" pitchFamily="49" charset="-122"/>
                <a:cs typeface="Times" panose="02020603050405020304" pitchFamily="18" charset="0"/>
              </a:rPr>
              <a:t>Linglong</a:t>
            </a:r>
            <a:r>
              <a:rPr lang="en-US" altLang="zh-CN" sz="3200" b="1" kern="0" dirty="0" smtClean="0">
                <a:latin typeface="Times" panose="02020603050405020304" pitchFamily="18" charset="0"/>
                <a:ea typeface="黑体" panose="02010609060101010101" pitchFamily="49" charset="-122"/>
                <a:cs typeface="Times" panose="02020603050405020304" pitchFamily="18" charset="0"/>
              </a:rPr>
              <a:t> Dai</a:t>
            </a:r>
            <a:endParaRPr lang="en-US" altLang="zh-CN" sz="3200" b="1" kern="0" dirty="0">
              <a:latin typeface="Times" panose="02020603050405020304" pitchFamily="18" charset="0"/>
              <a:ea typeface="黑体" panose="02010609060101010101" pitchFamily="49" charset="-122"/>
              <a:cs typeface="Times" panose="02020603050405020304" pitchFamily="18" charset="0"/>
            </a:endParaRPr>
          </a:p>
          <a:p>
            <a:pPr marL="0" indent="0" algn="ctr" eaLnBrk="1" hangingPunct="1">
              <a:lnSpc>
                <a:spcPct val="150000"/>
              </a:lnSpc>
              <a:spcBef>
                <a:spcPts val="0"/>
              </a:spcBef>
              <a:buNone/>
            </a:pPr>
            <a:r>
              <a:rPr lang="en-US" altLang="zh-CN" sz="3200" b="1" kern="0" smtClean="0">
                <a:latin typeface="Times" panose="02020603050405020304" pitchFamily="18" charset="0"/>
                <a:ea typeface="黑体" panose="02010609060101010101" pitchFamily="49" charset="-122"/>
                <a:cs typeface="Times" panose="02020603050405020304" pitchFamily="18" charset="0"/>
              </a:rPr>
              <a:t>16</a:t>
            </a:r>
            <a:r>
              <a:rPr lang="en-US" altLang="zh-CN" sz="3200" b="1" kern="0" baseline="30000" smtClean="0">
                <a:latin typeface="Times" panose="02020603050405020304" pitchFamily="18" charset="0"/>
                <a:ea typeface="黑体" panose="02010609060101010101" pitchFamily="49" charset="-122"/>
                <a:cs typeface="Times" panose="02020603050405020304" pitchFamily="18" charset="0"/>
              </a:rPr>
              <a:t>th</a:t>
            </a:r>
            <a:r>
              <a:rPr lang="en-US" altLang="zh-CN" sz="3200" b="1" kern="0" smtClean="0">
                <a:latin typeface="Times" panose="02020603050405020304" pitchFamily="18" charset="0"/>
                <a:ea typeface="黑体" panose="02010609060101010101" pitchFamily="49" charset="-122"/>
                <a:cs typeface="Times" panose="02020603050405020304" pitchFamily="18" charset="0"/>
              </a:rPr>
              <a:t> </a:t>
            </a:r>
            <a:r>
              <a:rPr lang="en-US" altLang="zh-CN" sz="3200" b="1" kern="0" dirty="0" smtClean="0">
                <a:latin typeface="Times" panose="02020603050405020304" pitchFamily="18" charset="0"/>
                <a:ea typeface="黑体" panose="02010609060101010101" pitchFamily="49" charset="-122"/>
                <a:cs typeface="Times" panose="02020603050405020304" pitchFamily="18" charset="0"/>
              </a:rPr>
              <a:t>May </a:t>
            </a:r>
            <a:r>
              <a:rPr lang="en-US" altLang="zh-CN" sz="3200" b="1" kern="0" dirty="0" smtClean="0">
                <a:latin typeface="Times" panose="02020603050405020304" pitchFamily="18" charset="0"/>
                <a:ea typeface="黑体" panose="02010609060101010101" pitchFamily="49" charset="-122"/>
                <a:cs typeface="Times" panose="02020603050405020304" pitchFamily="18" charset="0"/>
              </a:rPr>
              <a:t>2022</a:t>
            </a:r>
            <a:endParaRPr lang="en-US" altLang="zh-CN" sz="3200" b="1" kern="0" dirty="0">
              <a:latin typeface="Times" panose="02020603050405020304" pitchFamily="18" charset="0"/>
              <a:ea typeface="Tahoma" panose="020B0604030504040204" pitchFamily="34" charset="0"/>
              <a:cs typeface="Times" panose="02020603050405020304" pitchFamily="18" charset="0"/>
            </a:endParaRPr>
          </a:p>
        </p:txBody>
      </p:sp>
      <p:sp>
        <p:nvSpPr>
          <p:cNvPr id="8" name="Text Box 5">
            <a:extLst>
              <a:ext uri="{FF2B5EF4-FFF2-40B4-BE49-F238E27FC236}">
                <a16:creationId xmlns:a16="http://schemas.microsoft.com/office/drawing/2014/main" id="{2ED85F86-C085-4BA0-8EE9-F4BC0C07C105}"/>
              </a:ext>
            </a:extLst>
          </p:cNvPr>
          <p:cNvSpPr txBox="1">
            <a:spLocks noChangeArrowheads="1"/>
          </p:cNvSpPr>
          <p:nvPr/>
        </p:nvSpPr>
        <p:spPr bwMode="auto">
          <a:xfrm>
            <a:off x="3950038" y="291708"/>
            <a:ext cx="5546825" cy="53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lnSpc>
                <a:spcPct val="90000"/>
              </a:lnSpc>
              <a:defRPr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defRPr>
            </a:lvl1pPr>
            <a:lvl2pPr eaLnBrk="0" hangingPunct="0">
              <a:lnSpc>
                <a:spcPct val="90000"/>
              </a:lnSpc>
              <a:defRPr sz="3600" b="1">
                <a:solidFill>
                  <a:srgbClr val="003399"/>
                </a:solidFill>
                <a:latin typeface="Arial" pitchFamily="34" charset="0"/>
              </a:defRPr>
            </a:lvl2pPr>
            <a:lvl3pPr eaLnBrk="0" hangingPunct="0">
              <a:lnSpc>
                <a:spcPct val="90000"/>
              </a:lnSpc>
              <a:defRPr sz="3600" b="1">
                <a:solidFill>
                  <a:srgbClr val="003399"/>
                </a:solidFill>
                <a:latin typeface="Arial" pitchFamily="34" charset="0"/>
              </a:defRPr>
            </a:lvl3pPr>
            <a:lvl4pPr eaLnBrk="0" hangingPunct="0">
              <a:lnSpc>
                <a:spcPct val="90000"/>
              </a:lnSpc>
              <a:defRPr sz="3600" b="1">
                <a:solidFill>
                  <a:srgbClr val="003399"/>
                </a:solidFill>
                <a:latin typeface="Arial" pitchFamily="34" charset="0"/>
              </a:defRPr>
            </a:lvl4pPr>
            <a:lvl5pPr eaLnBrk="0" hangingPunct="0">
              <a:lnSpc>
                <a:spcPct val="90000"/>
              </a:lnSpc>
              <a:defRPr sz="3600" b="1">
                <a:solidFill>
                  <a:srgbClr val="003399"/>
                </a:solidFill>
                <a:latin typeface="Arial" pitchFamily="34" charset="0"/>
              </a:defRPr>
            </a:lvl5pPr>
            <a:lvl6pPr marL="457200" eaLnBrk="0" fontAlgn="base" hangingPunct="0">
              <a:lnSpc>
                <a:spcPct val="90000"/>
              </a:lnSpc>
              <a:spcBef>
                <a:spcPct val="0"/>
              </a:spcBef>
              <a:spcAft>
                <a:spcPct val="0"/>
              </a:spcAft>
              <a:defRPr sz="3600" b="1">
                <a:solidFill>
                  <a:srgbClr val="003399"/>
                </a:solidFill>
                <a:latin typeface="Arial" pitchFamily="34" charset="0"/>
              </a:defRPr>
            </a:lvl6pPr>
            <a:lvl7pPr marL="914400" eaLnBrk="0" fontAlgn="base" hangingPunct="0">
              <a:lnSpc>
                <a:spcPct val="90000"/>
              </a:lnSpc>
              <a:spcBef>
                <a:spcPct val="0"/>
              </a:spcBef>
              <a:spcAft>
                <a:spcPct val="0"/>
              </a:spcAft>
              <a:defRPr sz="3600" b="1">
                <a:solidFill>
                  <a:srgbClr val="003399"/>
                </a:solidFill>
                <a:latin typeface="Arial" pitchFamily="34" charset="0"/>
              </a:defRPr>
            </a:lvl7pPr>
            <a:lvl8pPr marL="1371600" eaLnBrk="0" fontAlgn="base" hangingPunct="0">
              <a:lnSpc>
                <a:spcPct val="90000"/>
              </a:lnSpc>
              <a:spcBef>
                <a:spcPct val="0"/>
              </a:spcBef>
              <a:spcAft>
                <a:spcPct val="0"/>
              </a:spcAft>
              <a:defRPr sz="3600" b="1">
                <a:solidFill>
                  <a:srgbClr val="003399"/>
                </a:solidFill>
                <a:latin typeface="Arial" pitchFamily="34" charset="0"/>
              </a:defRPr>
            </a:lvl8pPr>
            <a:lvl9pPr marL="1828800" eaLnBrk="0" fontAlgn="base" hangingPunct="0">
              <a:lnSpc>
                <a:spcPct val="90000"/>
              </a:lnSpc>
              <a:spcBef>
                <a:spcPct val="0"/>
              </a:spcBef>
              <a:spcAft>
                <a:spcPct val="0"/>
              </a:spcAft>
              <a:defRPr sz="3600" b="1">
                <a:solidFill>
                  <a:srgbClr val="003399"/>
                </a:solidFill>
                <a:latin typeface="Arial" pitchFamily="34" charset="0"/>
              </a:defRPr>
            </a:lvl9pPr>
          </a:lstStyle>
          <a:p>
            <a:r>
              <a:rPr lang="en-US" altLang="zh-CN" sz="4400" dirty="0" smtClean="0">
                <a:latin typeface="Times" panose="02020603050405020304" pitchFamily="18" charset="0"/>
                <a:cs typeface="Times" panose="02020603050405020304" pitchFamily="18" charset="0"/>
              </a:rPr>
              <a:t>IEEE ICC 2022</a:t>
            </a:r>
            <a:endParaRPr lang="zh-CN" altLang="en-US" sz="4800" dirty="0">
              <a:solidFill>
                <a:srgbClr val="7030A0"/>
              </a:solidFill>
              <a:latin typeface="Times" panose="02020603050405020304" pitchFamily="18" charset="0"/>
              <a:cs typeface="Times" panose="02020603050405020304" pitchFamily="18" charset="0"/>
            </a:endParaRPr>
          </a:p>
        </p:txBody>
      </p:sp>
      <p:pic>
        <p:nvPicPr>
          <p:cNvPr id="3" name="图片 2"/>
          <p:cNvPicPr>
            <a:picLocks noChangeAspect="1"/>
          </p:cNvPicPr>
          <p:nvPr/>
        </p:nvPicPr>
        <p:blipFill rotWithShape="1">
          <a:blip r:embed="rId5"/>
          <a:srcRect t="21713" b="31358"/>
          <a:stretch/>
        </p:blipFill>
        <p:spPr>
          <a:xfrm>
            <a:off x="8892673" y="27528"/>
            <a:ext cx="3298219" cy="957349"/>
          </a:xfrm>
          <a:prstGeom prst="rect">
            <a:avLst/>
          </a:prstGeom>
        </p:spPr>
      </p:pic>
    </p:spTree>
    <p:extLst>
      <p:ext uri="{BB962C8B-B14F-4D97-AF65-F5344CB8AC3E}">
        <p14:creationId xmlns:p14="http://schemas.microsoft.com/office/powerpoint/2010/main" val="1505251596"/>
      </p:ext>
    </p:extLst>
  </p:cSld>
  <p:clrMapOvr>
    <a:masterClrMapping/>
  </p:clrMapOvr>
  <mc:AlternateContent xmlns:mc="http://schemas.openxmlformats.org/markup-compatibility/2006" xmlns:p14="http://schemas.microsoft.com/office/powerpoint/2010/main">
    <mc:Choice Requires="p14">
      <p:transition p14:dur="10" advTm="6112"/>
    </mc:Choice>
    <mc:Fallback xmlns="">
      <p:transition advTm="611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4"/>
          <p:cNvSpPr txBox="1"/>
          <p:nvPr/>
        </p:nvSpPr>
        <p:spPr>
          <a:xfrm>
            <a:off x="246719" y="1194972"/>
            <a:ext cx="11734823" cy="1600438"/>
          </a:xfrm>
          <a:prstGeom prst="rect">
            <a:avLst/>
          </a:prstGeom>
          <a:noFill/>
        </p:spPr>
        <p:txBody>
          <a:bodyPr wrap="square" rtlCol="0">
            <a:sp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sz="2200" b="1" noProof="1" smtClean="0">
                <a:solidFill>
                  <a:srgbClr val="212328"/>
                </a:solidFill>
                <a:latin typeface="Times New Roman" panose="02020603050405020304" charset="0"/>
                <a:ea typeface="黑体" panose="02010609060101010101" pitchFamily="49" charset="-122"/>
                <a:cs typeface="Times New Roman" panose="02020603050405020304" charset="0"/>
                <a:sym typeface="+mn-ea"/>
              </a:rPr>
              <a:t>continuous-aperture </a:t>
            </a:r>
            <a:r>
              <a:rPr lang="en-US" altLang="zh-CN" sz="2200" b="1" noProof="1">
                <a:solidFill>
                  <a:srgbClr val="212328"/>
                </a:solidFill>
                <a:latin typeface="Times New Roman" panose="02020603050405020304" charset="0"/>
                <a:ea typeface="黑体" panose="02010609060101010101" pitchFamily="49" charset="-122"/>
                <a:cs typeface="Times New Roman" panose="02020603050405020304" charset="0"/>
                <a:sym typeface="+mn-ea"/>
              </a:rPr>
              <a:t>MIMO</a:t>
            </a:r>
            <a:r>
              <a:rPr lang="zh-CN" altLang="en-US" sz="2200" b="1" noProof="1">
                <a:solidFill>
                  <a:srgbClr val="212328"/>
                </a:solidFill>
                <a:latin typeface="Times New Roman" panose="02020603050405020304" charset="0"/>
                <a:ea typeface="黑体" panose="02010609060101010101" pitchFamily="49" charset="-122"/>
                <a:cs typeface="Times New Roman" panose="02020603050405020304" charset="0"/>
                <a:sym typeface="+mn-ea"/>
              </a:rPr>
              <a:t> </a:t>
            </a:r>
            <a:r>
              <a:rPr lang="en-US" altLang="zh-CN" sz="2200" b="1" noProof="1">
                <a:solidFill>
                  <a:srgbClr val="212328"/>
                </a:solidFill>
                <a:latin typeface="Times New Roman" panose="02020603050405020304" charset="0"/>
                <a:ea typeface="黑体" panose="02010609060101010101" pitchFamily="49" charset="-122"/>
                <a:cs typeface="Times New Roman" panose="02020603050405020304" charset="0"/>
                <a:sym typeface="+mn-ea"/>
              </a:rPr>
              <a:t>(</a:t>
            </a:r>
            <a:r>
              <a:rPr lang="en-US" altLang="zh-CN" sz="2200" b="1" noProof="1">
                <a:solidFill>
                  <a:srgbClr val="C00000"/>
                </a:solidFill>
                <a:latin typeface="Times New Roman" panose="02020603050405020304" charset="0"/>
                <a:ea typeface="黑体" panose="02010609060101010101" pitchFamily="49" charset="-122"/>
                <a:cs typeface="Times New Roman" panose="02020603050405020304" charset="0"/>
                <a:sym typeface="+mn-ea"/>
              </a:rPr>
              <a:t>CAP-MIMO</a:t>
            </a:r>
            <a:r>
              <a:rPr lang="en-US" altLang="zh-CN" sz="2200" b="1" noProof="1">
                <a:solidFill>
                  <a:srgbClr val="212328"/>
                </a:solidFill>
                <a:latin typeface="Times New Roman" panose="02020603050405020304" charset="0"/>
                <a:ea typeface="黑体" panose="02010609060101010101" pitchFamily="49" charset="-122"/>
                <a:cs typeface="Times New Roman" panose="02020603050405020304" charset="0"/>
                <a:sym typeface="+mn-ea"/>
              </a:rPr>
              <a:t>)</a:t>
            </a:r>
          </a:p>
          <a:p>
            <a:pPr marL="342900" lvl="1" indent="-342900" eaLnBrk="1" hangingPunct="1">
              <a:spcBef>
                <a:spcPts val="600"/>
              </a:spcBef>
              <a:buClr>
                <a:srgbClr val="000000"/>
              </a:buClr>
              <a:buFont typeface="Wingdings" panose="05000000000000000000" pitchFamily="2" charset="2"/>
              <a:buChar char="l"/>
              <a:defRPr/>
            </a:pPr>
            <a:r>
              <a:rPr lang="en-US" altLang="zh-CN" sz="2200" b="1" noProof="1" smtClean="0">
                <a:solidFill>
                  <a:srgbClr val="212328"/>
                </a:solidFill>
                <a:latin typeface="Times New Roman" panose="02020603050405020304" charset="0"/>
                <a:ea typeface="黑体" panose="02010609060101010101" pitchFamily="49" charset="-122"/>
                <a:cs typeface="Times New Roman" panose="02020603050405020304" charset="0"/>
                <a:sym typeface="+mn-ea"/>
              </a:rPr>
              <a:t>Holographic MIMO, large intelligent surface</a:t>
            </a:r>
            <a:endParaRPr lang="en-US" altLang="zh-CN" sz="2200" b="1" noProof="1">
              <a:solidFill>
                <a:srgbClr val="212328"/>
              </a:solidFill>
              <a:latin typeface="Times New Roman" panose="02020603050405020304" charset="0"/>
              <a:ea typeface="黑体" panose="02010609060101010101" pitchFamily="49" charset="-122"/>
              <a:cs typeface="Times New Roman" panose="02020603050405020304" charset="0"/>
              <a:sym typeface="+mn-ea"/>
            </a:endParaRPr>
          </a:p>
          <a:p>
            <a:pPr marL="342900" lvl="1" indent="-342900" eaLnBrk="1" hangingPunct="1">
              <a:spcBef>
                <a:spcPts val="600"/>
              </a:spcBef>
              <a:buClr>
                <a:srgbClr val="000000"/>
              </a:buClr>
              <a:buFont typeface="Wingdings" panose="05000000000000000000" pitchFamily="2" charset="2"/>
              <a:buChar char="l"/>
              <a:defRPr/>
            </a:pP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The current density (</a:t>
            </a:r>
            <a:r>
              <a:rPr lang="en-US" altLang="zh-CN" sz="2200" b="1" noProof="1" smtClean="0">
                <a:solidFill>
                  <a:srgbClr val="C00000"/>
                </a:solidFill>
                <a:latin typeface="Times New Roman" panose="02020603050405020304" charset="0"/>
                <a:ea typeface="黑体" panose="02010609060101010101" pitchFamily="49" charset="-122"/>
                <a:cs typeface="Times New Roman" panose="02020603050405020304" charset="0"/>
                <a:sym typeface="+mn-ea"/>
              </a:rPr>
              <a:t>pattern</a:t>
            </a: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 </a:t>
            </a:r>
            <a:r>
              <a:rPr lang="en-US" altLang="zh-CN"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is generated </a:t>
            </a: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on the aperture of CAP-MIMO </a:t>
            </a:r>
            <a:r>
              <a:rPr lang="en-US" altLang="zh-CN"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transmitter and </a:t>
            </a: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the information-carrying electromagnetic wave </a:t>
            </a:r>
            <a:r>
              <a:rPr lang="en-US" altLang="zh-CN"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is </a:t>
            </a: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induced </a:t>
            </a:r>
            <a:r>
              <a:rPr lang="en-US" altLang="zh-CN"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at the receiver</a:t>
            </a:r>
          </a:p>
        </p:txBody>
      </p:sp>
      <p:sp>
        <p:nvSpPr>
          <p:cNvPr id="38" name="Rectangle 2"/>
          <p:cNvSpPr txBox="1">
            <a:spLocks noChangeArrowheads="1"/>
          </p:cNvSpPr>
          <p:nvPr/>
        </p:nvSpPr>
        <p:spPr bwMode="auto">
          <a:xfrm>
            <a:off x="236560" y="260027"/>
            <a:ext cx="1063464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a:lstStyle>
          <a:p>
            <a:pPr eaLnBrk="1" hangingPunct="1"/>
            <a:r>
              <a:rPr lang="en-US" altLang="zh-CN" sz="4000" noProof="1">
                <a:solidFill>
                  <a:srgbClr val="002060"/>
                </a:solidFill>
                <a:latin typeface="Times" panose="02020603050405020304" pitchFamily="18" charset="0"/>
                <a:ea typeface="黑体" panose="02010609060101010101" pitchFamily="49" charset="-122"/>
                <a:cs typeface="Times" panose="02020603050405020304" pitchFamily="18" charset="0"/>
                <a:sym typeface="+mn-ea"/>
              </a:rPr>
              <a:t>Continuous-aperture </a:t>
            </a:r>
            <a:r>
              <a:rPr lang="en-US" altLang="zh-CN" sz="4000" dirty="0" smtClean="0">
                <a:solidFill>
                  <a:srgbClr val="002060"/>
                </a:solidFill>
                <a:latin typeface="Times" panose="02020603050405020304" pitchFamily="18" charset="0"/>
                <a:ea typeface="黑体" panose="02010609060101010101" pitchFamily="49" charset="-122"/>
                <a:cs typeface="Times" panose="02020603050405020304" pitchFamily="18" charset="0"/>
              </a:rPr>
              <a:t>MIMO (</a:t>
            </a:r>
            <a:r>
              <a:rPr lang="en-US" altLang="zh-CN" sz="4000" dirty="0" smtClean="0">
                <a:solidFill>
                  <a:srgbClr val="C00000"/>
                </a:solidFill>
                <a:latin typeface="Times" panose="02020603050405020304" pitchFamily="18" charset="0"/>
                <a:ea typeface="黑体" panose="02010609060101010101" pitchFamily="49" charset="-122"/>
                <a:cs typeface="Times" panose="02020603050405020304" pitchFamily="18" charset="0"/>
              </a:rPr>
              <a:t>CAP-MIMO</a:t>
            </a:r>
            <a:r>
              <a:rPr lang="en-US" altLang="zh-CN" sz="4000" dirty="0">
                <a:solidFill>
                  <a:srgbClr val="002060"/>
                </a:solidFill>
                <a:latin typeface="Times" panose="02020603050405020304" pitchFamily="18" charset="0"/>
                <a:ea typeface="黑体" panose="02010609060101010101" pitchFamily="49" charset="-122"/>
                <a:cs typeface="Times" panose="02020603050405020304" pitchFamily="18" charset="0"/>
              </a:rPr>
              <a:t>)</a:t>
            </a:r>
            <a:endParaRPr lang="zh-CN" altLang="en-US" sz="4000" kern="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3" name="图片 42">
            <a:extLst>
              <a:ext uri="{FF2B5EF4-FFF2-40B4-BE49-F238E27FC236}">
                <a16:creationId xmlns:a16="http://schemas.microsoft.com/office/drawing/2014/main" id="{EB218816-BEA5-49A4-A16F-C61214C0AD0C}"/>
              </a:ext>
            </a:extLst>
          </p:cNvPr>
          <p:cNvPicPr>
            <a:picLocks noChangeAspect="1"/>
          </p:cNvPicPr>
          <p:nvPr/>
        </p:nvPicPr>
        <p:blipFill rotWithShape="1">
          <a:blip r:embed="rId3">
            <a:clrChange>
              <a:clrFrom>
                <a:srgbClr val="FFFFFF"/>
              </a:clrFrom>
              <a:clrTo>
                <a:srgbClr val="FFFFFF">
                  <a:alpha val="0"/>
                </a:srgbClr>
              </a:clrTo>
            </a:clrChange>
          </a:blip>
          <a:srcRect b="17461"/>
          <a:stretch/>
        </p:blipFill>
        <p:spPr>
          <a:xfrm>
            <a:off x="2219716" y="2795410"/>
            <a:ext cx="7785449" cy="3395608"/>
          </a:xfrm>
          <a:prstGeom prst="rect">
            <a:avLst/>
          </a:prstGeom>
        </p:spPr>
      </p:pic>
      <p:sp>
        <p:nvSpPr>
          <p:cNvPr id="45" name="矩形 44">
            <a:extLst>
              <a:ext uri="{FF2B5EF4-FFF2-40B4-BE49-F238E27FC236}">
                <a16:creationId xmlns:a16="http://schemas.microsoft.com/office/drawing/2014/main" id="{8AB264CD-5793-41C6-8679-2EBF6BBDBA0C}"/>
              </a:ext>
            </a:extLst>
          </p:cNvPr>
          <p:cNvSpPr/>
          <p:nvPr/>
        </p:nvSpPr>
        <p:spPr>
          <a:xfrm>
            <a:off x="156921" y="6268700"/>
            <a:ext cx="11878158" cy="600164"/>
          </a:xfrm>
          <a:prstGeom prst="rect">
            <a:avLst/>
          </a:prstGeom>
        </p:spPr>
        <p:txBody>
          <a:bodyPr wrap="square">
            <a:spAutoFit/>
          </a:bodyPr>
          <a:lstStyle/>
          <a:p>
            <a:r>
              <a:rPr lang="en-US" altLang="zh-CN" sz="1100" dirty="0" smtClean="0">
                <a:solidFill>
                  <a:srgbClr val="212328"/>
                </a:solidFill>
                <a:latin typeface="Times" panose="02020603050405020304" pitchFamily="18" charset="0"/>
                <a:cs typeface="Times" panose="02020603050405020304" pitchFamily="18" charset="0"/>
              </a:rPr>
              <a:t>A</a:t>
            </a:r>
            <a:r>
              <a:rPr lang="en-US" altLang="zh-CN" sz="1100" dirty="0">
                <a:solidFill>
                  <a:srgbClr val="212328"/>
                </a:solidFill>
                <a:latin typeface="Times" panose="02020603050405020304" pitchFamily="18" charset="0"/>
                <a:cs typeface="Times" panose="02020603050405020304" pitchFamily="18" charset="0"/>
              </a:rPr>
              <a:t>. </a:t>
            </a:r>
            <a:r>
              <a:rPr lang="en-US" altLang="zh-CN" sz="1100" dirty="0" err="1">
                <a:solidFill>
                  <a:srgbClr val="212328"/>
                </a:solidFill>
                <a:latin typeface="Times" panose="02020603050405020304" pitchFamily="18" charset="0"/>
                <a:cs typeface="Times" panose="02020603050405020304" pitchFamily="18" charset="0"/>
              </a:rPr>
              <a:t>Pizzo</a:t>
            </a:r>
            <a:r>
              <a:rPr lang="en-US" altLang="zh-CN" sz="1100" dirty="0">
                <a:solidFill>
                  <a:srgbClr val="212328"/>
                </a:solidFill>
                <a:latin typeface="Times" panose="02020603050405020304" pitchFamily="18" charset="0"/>
                <a:cs typeface="Times" panose="02020603050405020304" pitchFamily="18" charset="0"/>
              </a:rPr>
              <a:t>, T. L. Marzetta and L. Sanguinetti, "</a:t>
            </a:r>
            <a:r>
              <a:rPr lang="en-US" altLang="zh-CN" sz="1100" dirty="0">
                <a:solidFill>
                  <a:srgbClr val="0000FF"/>
                </a:solidFill>
                <a:latin typeface="Times" panose="02020603050405020304" pitchFamily="18" charset="0"/>
                <a:cs typeface="Times" panose="02020603050405020304" pitchFamily="18" charset="0"/>
              </a:rPr>
              <a:t>Spatially-stationary model for holographic MIMO small-scale fading</a:t>
            </a:r>
            <a:r>
              <a:rPr lang="en-US" altLang="zh-CN" sz="1100" dirty="0">
                <a:solidFill>
                  <a:srgbClr val="212328"/>
                </a:solidFill>
                <a:latin typeface="Times" panose="02020603050405020304" pitchFamily="18" charset="0"/>
                <a:cs typeface="Times" panose="02020603050405020304" pitchFamily="18" charset="0"/>
              </a:rPr>
              <a:t>," </a:t>
            </a:r>
            <a:r>
              <a:rPr lang="en-US" altLang="zh-CN" sz="1100" i="1" dirty="0">
                <a:solidFill>
                  <a:srgbClr val="212328"/>
                </a:solidFill>
                <a:latin typeface="Times" panose="02020603050405020304" pitchFamily="18" charset="0"/>
                <a:cs typeface="Times" panose="02020603050405020304" pitchFamily="18" charset="0"/>
              </a:rPr>
              <a:t>IEEE J. Sel. Areas </a:t>
            </a:r>
            <a:r>
              <a:rPr lang="en-US" altLang="zh-CN" sz="1100" i="1" dirty="0" err="1">
                <a:solidFill>
                  <a:srgbClr val="212328"/>
                </a:solidFill>
                <a:latin typeface="Times" panose="02020603050405020304" pitchFamily="18" charset="0"/>
                <a:cs typeface="Times" panose="02020603050405020304" pitchFamily="18" charset="0"/>
              </a:rPr>
              <a:t>Commun</a:t>
            </a:r>
            <a:r>
              <a:rPr lang="en-US" altLang="zh-CN" sz="1100" i="1" dirty="0">
                <a:solidFill>
                  <a:srgbClr val="212328"/>
                </a:solidFill>
                <a:latin typeface="Times" panose="02020603050405020304" pitchFamily="18" charset="0"/>
                <a:cs typeface="Times" panose="02020603050405020304" pitchFamily="18" charset="0"/>
              </a:rPr>
              <a:t>., </a:t>
            </a:r>
            <a:r>
              <a:rPr lang="en-US" altLang="zh-CN" sz="1100" dirty="0">
                <a:solidFill>
                  <a:srgbClr val="212328"/>
                </a:solidFill>
                <a:latin typeface="Times" panose="02020603050405020304" pitchFamily="18" charset="0"/>
                <a:cs typeface="Times" panose="02020603050405020304" pitchFamily="18" charset="0"/>
              </a:rPr>
              <a:t>vol. 38, no. 9, pp. 1964-1979, Sep. 2020.</a:t>
            </a:r>
          </a:p>
          <a:p>
            <a:pPr marL="228600" indent="-228600">
              <a:buAutoNum type="alphaUcPeriod"/>
            </a:pPr>
            <a:endParaRPr lang="en-US" altLang="zh-CN" sz="1100" dirty="0">
              <a:solidFill>
                <a:srgbClr val="212328"/>
              </a:solidFill>
              <a:latin typeface="Times" panose="02020603050405020304" pitchFamily="18" charset="0"/>
              <a:cs typeface="Times" panose="02020603050405020304" pitchFamily="18" charset="0"/>
            </a:endParaRPr>
          </a:p>
          <a:p>
            <a:pPr marL="228600" indent="-228600">
              <a:buAutoNum type="alphaUcPeriod"/>
            </a:pPr>
            <a:endParaRPr lang="zh-CN" altLang="en-US" sz="1100" dirty="0">
              <a:solidFill>
                <a:srgbClr val="212328"/>
              </a:solidFill>
              <a:latin typeface="Times" panose="02020603050405020304" pitchFamily="18" charset="0"/>
              <a:cs typeface="Times" panose="02020603050405020304" pitchFamily="18" charset="0"/>
            </a:endParaRPr>
          </a:p>
        </p:txBody>
      </p:sp>
      <p:sp>
        <p:nvSpPr>
          <p:cNvPr id="11" name="平行四边形 10">
            <a:extLst>
              <a:ext uri="{FF2B5EF4-FFF2-40B4-BE49-F238E27FC236}">
                <a16:creationId xmlns:a16="http://schemas.microsoft.com/office/drawing/2014/main" id="{A8658D68-7214-4B5C-BA25-313D4DDC8FEA}"/>
              </a:ext>
            </a:extLst>
          </p:cNvPr>
          <p:cNvSpPr/>
          <p:nvPr/>
        </p:nvSpPr>
        <p:spPr bwMode="auto">
          <a:xfrm rot="9160803">
            <a:off x="4980957" y="3948202"/>
            <a:ext cx="1330245" cy="897414"/>
          </a:xfrm>
          <a:prstGeom prst="parallelogram">
            <a:avLst>
              <a:gd name="adj" fmla="val 46683"/>
            </a:avLst>
          </a:prstGeom>
          <a:gradFill flip="none" rotWithShape="1">
            <a:gsLst>
              <a:gs pos="0">
                <a:srgbClr val="FF0000"/>
              </a:gs>
              <a:gs pos="30000">
                <a:srgbClr val="FFC000"/>
              </a:gs>
              <a:gs pos="68000">
                <a:srgbClr val="92D050"/>
              </a:gs>
              <a:gs pos="100000">
                <a:srgbClr val="0000FF"/>
              </a:gs>
            </a:gsLst>
            <a:lin ang="18900000" scaled="1"/>
            <a:tileRect/>
          </a:gradFill>
          <a:ln w="19050" cap="flat" cmpd="sng" algn="ctr">
            <a:solidFill>
              <a:srgbClr val="212328"/>
            </a:solidFill>
            <a:prstDash val="solid"/>
            <a:round/>
            <a:headEnd type="none" w="med" len="med"/>
            <a:tailEnd type="none" w="med" len="med"/>
          </a:ln>
        </p:spPr>
        <p:txBody>
          <a:bodyPr vert="horz" wrap="square" lIns="91440" tIns="45720" rIns="91440" bIns="45720" numCol="1" rtlCol="0" anchor="t" anchorCtr="0" compatLnSpc="1"/>
          <a:lstStyle/>
          <a:p>
            <a:pPr defTabSz="914370" eaLnBrk="0" hangingPunct="0"/>
            <a:endParaRPr lang="zh-CN" altLang="en-US" sz="1600">
              <a:latin typeface="Times" panose="02020603050405020304" pitchFamily="18" charset="0"/>
              <a:ea typeface="黑体" panose="02010609060101010101" pitchFamily="49" charset="-122"/>
              <a:cs typeface="Times" panose="02020603050405020304" pitchFamily="18" charset="0"/>
            </a:endParaRPr>
          </a:p>
        </p:txBody>
      </p:sp>
      <p:sp>
        <p:nvSpPr>
          <p:cNvPr id="12" name="平行四边形 11">
            <a:extLst>
              <a:ext uri="{FF2B5EF4-FFF2-40B4-BE49-F238E27FC236}">
                <a16:creationId xmlns:a16="http://schemas.microsoft.com/office/drawing/2014/main" id="{A8658D68-7214-4B5C-BA25-313D4DDC8FEA}"/>
              </a:ext>
            </a:extLst>
          </p:cNvPr>
          <p:cNvSpPr/>
          <p:nvPr/>
        </p:nvSpPr>
        <p:spPr bwMode="auto">
          <a:xfrm rot="20050479">
            <a:off x="6385326" y="3763798"/>
            <a:ext cx="1330245" cy="881670"/>
          </a:xfrm>
          <a:prstGeom prst="parallelogram">
            <a:avLst>
              <a:gd name="adj" fmla="val 46359"/>
            </a:avLst>
          </a:prstGeom>
          <a:gradFill flip="none" rotWithShape="1">
            <a:gsLst>
              <a:gs pos="0">
                <a:srgbClr val="FF0000"/>
              </a:gs>
              <a:gs pos="30000">
                <a:srgbClr val="FFC000"/>
              </a:gs>
              <a:gs pos="68000">
                <a:srgbClr val="92D050"/>
              </a:gs>
              <a:gs pos="100000">
                <a:srgbClr val="0000FF"/>
              </a:gs>
            </a:gsLst>
            <a:lin ang="18900000" scaled="1"/>
            <a:tileRect/>
          </a:gradFill>
          <a:ln w="19050" cap="flat" cmpd="sng" algn="ctr">
            <a:solidFill>
              <a:srgbClr val="212328"/>
            </a:solidFill>
            <a:prstDash val="solid"/>
            <a:round/>
            <a:headEnd type="none" w="med" len="med"/>
            <a:tailEnd type="none" w="med" len="med"/>
          </a:ln>
        </p:spPr>
        <p:txBody>
          <a:bodyPr vert="horz" wrap="square" lIns="91440" tIns="45720" rIns="91440" bIns="45720" numCol="1" rtlCol="0" anchor="t" anchorCtr="0" compatLnSpc="1"/>
          <a:lstStyle/>
          <a:p>
            <a:pPr defTabSz="914370" eaLnBrk="0" hangingPunct="0"/>
            <a:endParaRPr lang="zh-CN" altLang="en-US" sz="1600">
              <a:latin typeface="Times" panose="02020603050405020304" pitchFamily="18" charset="0"/>
              <a:ea typeface="黑体" panose="02010609060101010101" pitchFamily="49" charset="-122"/>
              <a:cs typeface="Times" panose="02020603050405020304" pitchFamily="18" charset="0"/>
            </a:endParaRPr>
          </a:p>
        </p:txBody>
      </p:sp>
      <p:cxnSp>
        <p:nvCxnSpPr>
          <p:cNvPr id="3" name="直接连接符 2"/>
          <p:cNvCxnSpPr/>
          <p:nvPr/>
        </p:nvCxnSpPr>
        <p:spPr bwMode="auto">
          <a:xfrm flipH="1">
            <a:off x="7072219" y="4281705"/>
            <a:ext cx="506083" cy="5751"/>
          </a:xfrm>
          <a:prstGeom prst="line">
            <a:avLst/>
          </a:pr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图片 8"/>
          <p:cNvPicPr>
            <a:picLocks noChangeAspect="1"/>
          </p:cNvPicPr>
          <p:nvPr/>
        </p:nvPicPr>
        <p:blipFill>
          <a:blip r:embed="rId4"/>
          <a:stretch>
            <a:fillRect/>
          </a:stretch>
        </p:blipFill>
        <p:spPr>
          <a:xfrm rot="19871359">
            <a:off x="5266772" y="4857560"/>
            <a:ext cx="1040566" cy="800100"/>
          </a:xfrm>
          <a:prstGeom prst="rect">
            <a:avLst/>
          </a:prstGeom>
        </p:spPr>
      </p:pic>
      <p:pic>
        <p:nvPicPr>
          <p:cNvPr id="17" name="图片 16"/>
          <p:cNvPicPr>
            <a:picLocks noChangeAspect="1"/>
          </p:cNvPicPr>
          <p:nvPr/>
        </p:nvPicPr>
        <p:blipFill>
          <a:blip r:embed="rId4"/>
          <a:stretch>
            <a:fillRect/>
          </a:stretch>
        </p:blipFill>
        <p:spPr>
          <a:xfrm>
            <a:off x="6335816" y="4939107"/>
            <a:ext cx="1040566" cy="800100"/>
          </a:xfrm>
          <a:prstGeom prst="rect">
            <a:avLst/>
          </a:prstGeom>
        </p:spPr>
      </p:pic>
    </p:spTree>
    <p:extLst>
      <p:ext uri="{BB962C8B-B14F-4D97-AF65-F5344CB8AC3E}">
        <p14:creationId xmlns:p14="http://schemas.microsoft.com/office/powerpoint/2010/main" val="653578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4"/>
          <p:cNvSpPr txBox="1"/>
          <p:nvPr/>
        </p:nvSpPr>
        <p:spPr>
          <a:xfrm>
            <a:off x="246719" y="1194972"/>
            <a:ext cx="11788360" cy="1938992"/>
          </a:xfrm>
          <a:prstGeom prst="rect">
            <a:avLst/>
          </a:prstGeom>
          <a:noFill/>
        </p:spPr>
        <p:txBody>
          <a:bodyPr wrap="square" rtlCol="0">
            <a:sp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sz="2200" b="1" noProof="1" smtClean="0">
                <a:solidFill>
                  <a:srgbClr val="C00000"/>
                </a:solidFill>
                <a:latin typeface="Times New Roman" panose="02020603050405020304" charset="0"/>
                <a:ea typeface="黑体" panose="02010609060101010101" pitchFamily="49" charset="-122"/>
                <a:cs typeface="Times New Roman" panose="02020603050405020304" charset="0"/>
                <a:sym typeface="+mn-ea"/>
              </a:rPr>
              <a:t>Channel modeling</a:t>
            </a:r>
            <a:r>
              <a:rPr lang="zh-CN" altLang="en-US" sz="2200" b="1" noProof="1" smtClean="0">
                <a:solidFill>
                  <a:srgbClr val="212328"/>
                </a:solidFill>
                <a:latin typeface="Times New Roman" panose="02020603050405020304" charset="0"/>
                <a:ea typeface="黑体" panose="02010609060101010101" pitchFamily="49" charset="-122"/>
                <a:cs typeface="Times New Roman" panose="02020603050405020304" charset="0"/>
                <a:sym typeface="+mn-ea"/>
              </a:rPr>
              <a:t>：</a:t>
            </a:r>
            <a:r>
              <a:rPr lang="en-US" altLang="zh-CN" sz="2200" b="1" noProof="1">
                <a:solidFill>
                  <a:srgbClr val="212328"/>
                </a:solidFill>
                <a:latin typeface="Times New Roman" panose="02020603050405020304" charset="0"/>
                <a:ea typeface="黑体" panose="02010609060101010101" pitchFamily="49" charset="-122"/>
                <a:cs typeface="Times New Roman" panose="02020603050405020304" charset="0"/>
                <a:sym typeface="+mn-ea"/>
              </a:rPr>
              <a:t>Modeling small-scale fading of electromagnetic channel </a:t>
            </a:r>
            <a:r>
              <a:rPr lang="en-US" altLang="zh-CN" sz="2200" b="1" noProof="1" smtClean="0">
                <a:solidFill>
                  <a:srgbClr val="212328"/>
                </a:solidFill>
                <a:latin typeface="Times New Roman" panose="02020603050405020304" charset="0"/>
                <a:ea typeface="黑体" panose="02010609060101010101" pitchFamily="49" charset="-122"/>
                <a:cs typeface="Times New Roman" panose="02020603050405020304" charset="0"/>
                <a:sym typeface="+mn-ea"/>
              </a:rPr>
              <a:t>with </a:t>
            </a:r>
            <a:r>
              <a:rPr lang="en-US" altLang="zh-CN" sz="2200" b="1" noProof="1">
                <a:solidFill>
                  <a:srgbClr val="212328"/>
                </a:solidFill>
                <a:latin typeface="Times New Roman" panose="02020603050405020304" charset="0"/>
                <a:ea typeface="黑体" panose="02010609060101010101" pitchFamily="49" charset="-122"/>
                <a:cs typeface="Times New Roman" panose="02020603050405020304" charset="0"/>
                <a:sym typeface="+mn-ea"/>
              </a:rPr>
              <a:t>Gaussian random field in </a:t>
            </a:r>
            <a:r>
              <a:rPr lang="en-US" altLang="zh-CN" sz="2200" b="1" noProof="1">
                <a:solidFill>
                  <a:srgbClr val="C00000"/>
                </a:solidFill>
                <a:latin typeface="Times New Roman" panose="02020603050405020304" charset="0"/>
                <a:ea typeface="黑体" panose="02010609060101010101" pitchFamily="49" charset="-122"/>
                <a:cs typeface="Times New Roman" panose="02020603050405020304" charset="0"/>
                <a:sym typeface="+mn-ea"/>
              </a:rPr>
              <a:t>wavenumber </a:t>
            </a:r>
            <a:r>
              <a:rPr lang="en-US" altLang="zh-CN" sz="2200" b="1" noProof="1" smtClean="0">
                <a:solidFill>
                  <a:srgbClr val="C00000"/>
                </a:solidFill>
                <a:latin typeface="Times New Roman" panose="02020603050405020304" charset="0"/>
                <a:ea typeface="黑体" panose="02010609060101010101" pitchFamily="49" charset="-122"/>
                <a:cs typeface="Times New Roman" panose="02020603050405020304" charset="0"/>
                <a:sym typeface="+mn-ea"/>
              </a:rPr>
              <a:t>domain</a:t>
            </a:r>
            <a:r>
              <a:rPr lang="en-US" altLang="zh-CN" sz="2200" b="1" baseline="30000" noProof="1" smtClean="0">
                <a:solidFill>
                  <a:srgbClr val="FB1DDB"/>
                </a:solidFill>
                <a:latin typeface="Times New Roman" panose="02020603050405020304" charset="0"/>
                <a:ea typeface="黑体" panose="02010609060101010101" pitchFamily="49" charset="-122"/>
                <a:cs typeface="Times New Roman" panose="02020603050405020304" charset="0"/>
                <a:sym typeface="+mn-ea"/>
              </a:rPr>
              <a:t>[1</a:t>
            </a:r>
            <a:r>
              <a:rPr lang="en-US" altLang="zh-CN" sz="2200" b="1" baseline="30000" noProof="1">
                <a:solidFill>
                  <a:srgbClr val="FB1DDB"/>
                </a:solidFill>
                <a:latin typeface="Times New Roman" panose="02020603050405020304" charset="0"/>
                <a:ea typeface="黑体" panose="02010609060101010101" pitchFamily="49" charset="-122"/>
                <a:cs typeface="Times New Roman" panose="02020603050405020304" charset="0"/>
                <a:sym typeface="+mn-ea"/>
              </a:rPr>
              <a:t>]</a:t>
            </a:r>
          </a:p>
          <a:p>
            <a:pPr marL="342900" lvl="1" indent="-342900" eaLnBrk="1" hangingPunct="1">
              <a:spcBef>
                <a:spcPts val="600"/>
              </a:spcBef>
              <a:buClr>
                <a:srgbClr val="000000"/>
              </a:buClr>
              <a:buFont typeface="Wingdings" panose="05000000000000000000" pitchFamily="2" charset="2"/>
              <a:buChar char="l"/>
              <a:defRPr/>
            </a:pPr>
            <a:r>
              <a:rPr lang="en-US" altLang="zh-CN" sz="2200" b="1" noProof="1" smtClean="0">
                <a:solidFill>
                  <a:srgbClr val="C00000"/>
                </a:solidFill>
                <a:latin typeface="Times New Roman" panose="02020603050405020304" charset="0"/>
                <a:ea typeface="黑体" panose="02010609060101010101" pitchFamily="49" charset="-122"/>
                <a:cs typeface="Times New Roman" panose="02020603050405020304" charset="0"/>
                <a:sym typeface="+mn-ea"/>
              </a:rPr>
              <a:t>DoF analysis</a:t>
            </a:r>
            <a:r>
              <a:rPr lang="en-US" altLang="zh-CN"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 </a:t>
            </a: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degrees </a:t>
            </a:r>
            <a:r>
              <a:rPr lang="en-US" altLang="zh-CN"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of freedom of communication between two </a:t>
            </a: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CAP-MIMO is analyzed</a:t>
            </a:r>
            <a:r>
              <a:rPr lang="en-US" altLang="zh-CN" sz="2200" b="1" baseline="30000" noProof="1" smtClean="0">
                <a:solidFill>
                  <a:srgbClr val="FB1DDB"/>
                </a:solidFill>
                <a:latin typeface="Times New Roman" panose="02020603050405020304" charset="0"/>
                <a:ea typeface="黑体" panose="02010609060101010101" pitchFamily="49" charset="-122"/>
                <a:cs typeface="Times New Roman" panose="02020603050405020304" charset="0"/>
                <a:sym typeface="+mn-ea"/>
              </a:rPr>
              <a:t>[2]</a:t>
            </a:r>
            <a:endParaRPr lang="en-US" altLang="zh-CN" sz="2200" b="1" baseline="30000" noProof="1">
              <a:solidFill>
                <a:srgbClr val="FB1DDB"/>
              </a:solidFill>
              <a:latin typeface="Times New Roman" panose="02020603050405020304" charset="0"/>
              <a:ea typeface="黑体" panose="02010609060101010101" pitchFamily="49" charset="-122"/>
              <a:cs typeface="Times New Roman" panose="02020603050405020304" charset="0"/>
              <a:sym typeface="+mn-ea"/>
            </a:endParaRPr>
          </a:p>
          <a:p>
            <a:pPr marL="342900" lvl="1" indent="-342900" eaLnBrk="1" hangingPunct="1">
              <a:spcBef>
                <a:spcPts val="600"/>
              </a:spcBef>
              <a:buClr>
                <a:srgbClr val="000000"/>
              </a:buClr>
              <a:buFont typeface="Wingdings" panose="05000000000000000000" pitchFamily="2" charset="2"/>
              <a:buChar char="l"/>
              <a:defRPr/>
            </a:pPr>
            <a:r>
              <a:rPr lang="en-US" altLang="zh-CN" sz="2200" b="1" noProof="1">
                <a:solidFill>
                  <a:srgbClr val="212328"/>
                </a:solidFill>
                <a:latin typeface="Times New Roman" panose="02020603050405020304" charset="0"/>
                <a:ea typeface="黑体" panose="02010609060101010101" pitchFamily="49" charset="-122"/>
                <a:cs typeface="Times New Roman" panose="02020603050405020304" charset="0"/>
                <a:sym typeface="+mn-ea"/>
              </a:rPr>
              <a:t>Transmission method: </a:t>
            </a:r>
            <a:r>
              <a:rPr lang="en-US" altLang="zh-CN" sz="2200" b="1" noProof="1" smtClean="0">
                <a:solidFill>
                  <a:srgbClr val="212328"/>
                </a:solidFill>
                <a:latin typeface="Times New Roman" panose="02020603050405020304" charset="0"/>
                <a:ea typeface="黑体" panose="02010609060101010101" pitchFamily="49" charset="-122"/>
                <a:cs typeface="Times New Roman" panose="02020603050405020304" charset="0"/>
                <a:sym typeface="+mn-ea"/>
              </a:rPr>
              <a:t>wavenumber-division multiplexing </a:t>
            </a:r>
            <a:r>
              <a:rPr lang="en-US" altLang="zh-CN" sz="2200" b="1" noProof="1">
                <a:solidFill>
                  <a:srgbClr val="212328"/>
                </a:solidFill>
                <a:latin typeface="Times New Roman" panose="02020603050405020304" charset="0"/>
                <a:ea typeface="黑体" panose="02010609060101010101" pitchFamily="49" charset="-122"/>
                <a:cs typeface="Times New Roman" panose="02020603050405020304" charset="0"/>
                <a:sym typeface="+mn-ea"/>
              </a:rPr>
              <a:t>is proposed to </a:t>
            </a:r>
            <a:r>
              <a:rPr lang="en-US" altLang="zh-CN" sz="2200" b="1" noProof="1" smtClean="0">
                <a:solidFill>
                  <a:srgbClr val="212328"/>
                </a:solidFill>
                <a:latin typeface="Times New Roman" panose="02020603050405020304" charset="0"/>
                <a:ea typeface="黑体" panose="02010609060101010101" pitchFamily="49" charset="-122"/>
                <a:cs typeface="Times New Roman" panose="02020603050405020304" charset="0"/>
                <a:sym typeface="+mn-ea"/>
              </a:rPr>
              <a:t>modulate </a:t>
            </a:r>
            <a:r>
              <a:rPr lang="en-US" altLang="zh-CN" sz="2200" b="1" noProof="1">
                <a:solidFill>
                  <a:srgbClr val="212328"/>
                </a:solidFill>
                <a:latin typeface="Times New Roman" panose="02020603050405020304" charset="0"/>
                <a:ea typeface="黑体" panose="02010609060101010101" pitchFamily="49" charset="-122"/>
                <a:cs typeface="Times New Roman" panose="02020603050405020304" charset="0"/>
                <a:sym typeface="+mn-ea"/>
              </a:rPr>
              <a:t>symbols on different </a:t>
            </a:r>
            <a:r>
              <a:rPr lang="en-US" altLang="zh-CN" sz="2200" b="1" noProof="1" smtClean="0">
                <a:solidFill>
                  <a:srgbClr val="212328"/>
                </a:solidFill>
                <a:latin typeface="Times New Roman" panose="02020603050405020304" charset="0"/>
                <a:ea typeface="黑体" panose="02010609060101010101" pitchFamily="49" charset="-122"/>
                <a:cs typeface="Times New Roman" panose="02020603050405020304" charset="0"/>
                <a:sym typeface="+mn-ea"/>
              </a:rPr>
              <a:t>wavenumbers</a:t>
            </a:r>
            <a:r>
              <a:rPr lang="en-US" altLang="zh-CN" sz="2200" b="1" baseline="30000" noProof="1" smtClean="0">
                <a:solidFill>
                  <a:srgbClr val="FB1DDB"/>
                </a:solidFill>
                <a:latin typeface="Times New Roman" panose="02020603050405020304" charset="0"/>
                <a:ea typeface="黑体" panose="02010609060101010101" pitchFamily="49" charset="-122"/>
                <a:cs typeface="Times New Roman" panose="02020603050405020304" charset="0"/>
                <a:sym typeface="+mn-ea"/>
              </a:rPr>
              <a:t>[3</a:t>
            </a:r>
            <a:r>
              <a:rPr lang="en-US" altLang="zh-CN" sz="2200" b="1" baseline="30000" noProof="1">
                <a:solidFill>
                  <a:srgbClr val="FB1DDB"/>
                </a:solidFill>
                <a:latin typeface="Times New Roman" panose="02020603050405020304" charset="0"/>
                <a:ea typeface="黑体" panose="02010609060101010101" pitchFamily="49" charset="-122"/>
                <a:cs typeface="Times New Roman" panose="02020603050405020304" charset="0"/>
                <a:sym typeface="+mn-ea"/>
              </a:rPr>
              <a:t>]</a:t>
            </a:r>
          </a:p>
        </p:txBody>
      </p:sp>
      <p:sp>
        <p:nvSpPr>
          <p:cNvPr id="38" name="Rectangle 2"/>
          <p:cNvSpPr txBox="1">
            <a:spLocks noChangeArrowheads="1"/>
          </p:cNvSpPr>
          <p:nvPr/>
        </p:nvSpPr>
        <p:spPr bwMode="auto">
          <a:xfrm>
            <a:off x="236560" y="260027"/>
            <a:ext cx="1063464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a:lstStyle>
          <a:p>
            <a:pPr eaLnBrk="1" hangingPunct="1"/>
            <a:r>
              <a:rPr lang="en-US" altLang="zh-CN" sz="4000" dirty="0" smtClean="0">
                <a:solidFill>
                  <a:srgbClr val="002060"/>
                </a:solidFill>
                <a:latin typeface="Times" panose="02020603050405020304" pitchFamily="18" charset="0"/>
                <a:ea typeface="黑体" panose="02010609060101010101" pitchFamily="49" charset="-122"/>
                <a:cs typeface="Times" panose="02020603050405020304" pitchFamily="18" charset="0"/>
              </a:rPr>
              <a:t>CAP-MIMO: Prior works</a:t>
            </a:r>
            <a:endParaRPr lang="zh-CN" altLang="en-US" sz="4000" kern="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9" name="图片 48">
            <a:extLst>
              <a:ext uri="{FF2B5EF4-FFF2-40B4-BE49-F238E27FC236}">
                <a16:creationId xmlns:a16="http://schemas.microsoft.com/office/drawing/2014/main" id="{C0B0A5D1-62D2-47E9-BFB6-2094AE6C7D9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48101" y="3196445"/>
            <a:ext cx="2803425" cy="2512756"/>
          </a:xfrm>
          <a:prstGeom prst="rect">
            <a:avLst/>
          </a:prstGeom>
        </p:spPr>
      </p:pic>
      <p:pic>
        <p:nvPicPr>
          <p:cNvPr id="50" name="图片 49">
            <a:extLst>
              <a:ext uri="{FF2B5EF4-FFF2-40B4-BE49-F238E27FC236}">
                <a16:creationId xmlns:a16="http://schemas.microsoft.com/office/drawing/2014/main" id="{235C9905-C880-4329-83AE-9BA5812B0A8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3097" y="3483935"/>
            <a:ext cx="4999111" cy="2101625"/>
          </a:xfrm>
          <a:prstGeom prst="rect">
            <a:avLst/>
          </a:prstGeom>
        </p:spPr>
      </p:pic>
      <p:sp>
        <p:nvSpPr>
          <p:cNvPr id="51" name="矩形 50">
            <a:extLst>
              <a:ext uri="{FF2B5EF4-FFF2-40B4-BE49-F238E27FC236}">
                <a16:creationId xmlns:a16="http://schemas.microsoft.com/office/drawing/2014/main" id="{A3D1CAB2-827D-42D1-B062-DAA98068085D}"/>
              </a:ext>
            </a:extLst>
          </p:cNvPr>
          <p:cNvSpPr/>
          <p:nvPr/>
        </p:nvSpPr>
        <p:spPr>
          <a:xfrm>
            <a:off x="156921" y="5924239"/>
            <a:ext cx="11878158" cy="1107996"/>
          </a:xfrm>
          <a:prstGeom prst="rect">
            <a:avLst/>
          </a:prstGeom>
        </p:spPr>
        <p:txBody>
          <a:bodyPr wrap="square">
            <a:spAutoFit/>
          </a:bodyPr>
          <a:lstStyle/>
          <a:p>
            <a:r>
              <a:rPr lang="en-US" altLang="zh-CN" sz="1100" dirty="0">
                <a:solidFill>
                  <a:srgbClr val="FB1DDB"/>
                </a:solidFill>
                <a:latin typeface="Times" panose="02020603050405020304" pitchFamily="18" charset="0"/>
                <a:cs typeface="Times" panose="02020603050405020304" pitchFamily="18" charset="0"/>
              </a:rPr>
              <a:t>[1] </a:t>
            </a:r>
            <a:r>
              <a:rPr lang="en-US" altLang="zh-CN" sz="1100" dirty="0">
                <a:solidFill>
                  <a:srgbClr val="212328"/>
                </a:solidFill>
                <a:latin typeface="Times" panose="02020603050405020304" pitchFamily="18" charset="0"/>
                <a:cs typeface="Times" panose="02020603050405020304" pitchFamily="18" charset="0"/>
              </a:rPr>
              <a:t>A. </a:t>
            </a:r>
            <a:r>
              <a:rPr lang="en-US" altLang="zh-CN" sz="1100" dirty="0" err="1">
                <a:solidFill>
                  <a:srgbClr val="212328"/>
                </a:solidFill>
                <a:latin typeface="Times" panose="02020603050405020304" pitchFamily="18" charset="0"/>
                <a:cs typeface="Times" panose="02020603050405020304" pitchFamily="18" charset="0"/>
              </a:rPr>
              <a:t>Pizzo</a:t>
            </a:r>
            <a:r>
              <a:rPr lang="en-US" altLang="zh-CN" sz="1100" dirty="0">
                <a:solidFill>
                  <a:srgbClr val="212328"/>
                </a:solidFill>
                <a:latin typeface="Times" panose="02020603050405020304" pitchFamily="18" charset="0"/>
                <a:cs typeface="Times" panose="02020603050405020304" pitchFamily="18" charset="0"/>
              </a:rPr>
              <a:t>, T. L. Marzetta and L. Sanguinetti, "</a:t>
            </a:r>
            <a:r>
              <a:rPr lang="en-US" altLang="zh-CN" sz="1100" dirty="0">
                <a:solidFill>
                  <a:srgbClr val="0000FF"/>
                </a:solidFill>
                <a:latin typeface="Times" panose="02020603050405020304" pitchFamily="18" charset="0"/>
                <a:cs typeface="Times" panose="02020603050405020304" pitchFamily="18" charset="0"/>
              </a:rPr>
              <a:t>Spatially-stationary model for holographic MIMO small-scale fading</a:t>
            </a:r>
            <a:r>
              <a:rPr lang="en-US" altLang="zh-CN" sz="1100" dirty="0">
                <a:solidFill>
                  <a:srgbClr val="212328"/>
                </a:solidFill>
                <a:latin typeface="Times" panose="02020603050405020304" pitchFamily="18" charset="0"/>
                <a:cs typeface="Times" panose="02020603050405020304" pitchFamily="18" charset="0"/>
              </a:rPr>
              <a:t>," </a:t>
            </a:r>
            <a:r>
              <a:rPr lang="en-US" altLang="zh-CN" sz="1100" i="1" dirty="0">
                <a:solidFill>
                  <a:srgbClr val="212328"/>
                </a:solidFill>
                <a:latin typeface="Times" panose="02020603050405020304" pitchFamily="18" charset="0"/>
                <a:cs typeface="Times" panose="02020603050405020304" pitchFamily="18" charset="0"/>
              </a:rPr>
              <a:t>IEEE J. Sel. Areas in </a:t>
            </a:r>
            <a:r>
              <a:rPr lang="en-US" altLang="zh-CN" sz="1100" i="1" dirty="0" err="1">
                <a:solidFill>
                  <a:srgbClr val="212328"/>
                </a:solidFill>
                <a:latin typeface="Times" panose="02020603050405020304" pitchFamily="18" charset="0"/>
                <a:cs typeface="Times" panose="02020603050405020304" pitchFamily="18" charset="0"/>
              </a:rPr>
              <a:t>Commun</a:t>
            </a:r>
            <a:r>
              <a:rPr lang="en-US" altLang="zh-CN" sz="1100" i="1" dirty="0">
                <a:solidFill>
                  <a:srgbClr val="212328"/>
                </a:solidFill>
                <a:latin typeface="Times" panose="02020603050405020304" pitchFamily="18" charset="0"/>
                <a:cs typeface="Times" panose="02020603050405020304" pitchFamily="18" charset="0"/>
              </a:rPr>
              <a:t>., </a:t>
            </a:r>
            <a:r>
              <a:rPr lang="en-US" altLang="zh-CN" sz="1100" dirty="0">
                <a:solidFill>
                  <a:srgbClr val="212328"/>
                </a:solidFill>
                <a:latin typeface="Times" panose="02020603050405020304" pitchFamily="18" charset="0"/>
                <a:cs typeface="Times" panose="02020603050405020304" pitchFamily="18" charset="0"/>
              </a:rPr>
              <a:t>vol. 38, no. 9, pp. 1964-1979, Sep. 2020.</a:t>
            </a:r>
          </a:p>
          <a:p>
            <a:r>
              <a:rPr lang="en-US" altLang="zh-CN" sz="1100" dirty="0">
                <a:solidFill>
                  <a:srgbClr val="FB1DDB"/>
                </a:solidFill>
                <a:latin typeface="Times" panose="02020603050405020304" pitchFamily="18" charset="0"/>
                <a:cs typeface="Times" panose="02020603050405020304" pitchFamily="18" charset="0"/>
              </a:rPr>
              <a:t>[2] </a:t>
            </a:r>
            <a:r>
              <a:rPr lang="en-US" altLang="zh-CN" sz="1100" dirty="0">
                <a:solidFill>
                  <a:srgbClr val="212328"/>
                </a:solidFill>
                <a:latin typeface="Times" panose="02020603050405020304" pitchFamily="18" charset="0"/>
                <a:cs typeface="Times" panose="02020603050405020304" pitchFamily="18" charset="0"/>
              </a:rPr>
              <a:t>D. </a:t>
            </a:r>
            <a:r>
              <a:rPr lang="en-US" altLang="zh-CN" sz="1100" dirty="0" err="1">
                <a:solidFill>
                  <a:srgbClr val="212328"/>
                </a:solidFill>
                <a:latin typeface="Times" panose="02020603050405020304" pitchFamily="18" charset="0"/>
                <a:cs typeface="Times" panose="02020603050405020304" pitchFamily="18" charset="0"/>
              </a:rPr>
              <a:t>Dardari</a:t>
            </a:r>
            <a:r>
              <a:rPr lang="en-US" altLang="zh-CN" sz="1100" dirty="0">
                <a:solidFill>
                  <a:srgbClr val="212328"/>
                </a:solidFill>
                <a:latin typeface="Times" panose="02020603050405020304" pitchFamily="18" charset="0"/>
                <a:cs typeface="Times" panose="02020603050405020304" pitchFamily="18" charset="0"/>
              </a:rPr>
              <a:t>, "</a:t>
            </a:r>
            <a:r>
              <a:rPr lang="en-US" altLang="zh-CN" sz="1100" dirty="0">
                <a:solidFill>
                  <a:srgbClr val="0000FF"/>
                </a:solidFill>
                <a:latin typeface="Times" panose="02020603050405020304" pitchFamily="18" charset="0"/>
                <a:cs typeface="Times" panose="02020603050405020304" pitchFamily="18" charset="0"/>
              </a:rPr>
              <a:t>Communicating with large intelligent surfaces: Fundamental limits and models</a:t>
            </a:r>
            <a:r>
              <a:rPr lang="en-US" altLang="zh-CN" sz="1100" dirty="0">
                <a:solidFill>
                  <a:srgbClr val="212328"/>
                </a:solidFill>
                <a:latin typeface="Times" panose="02020603050405020304" pitchFamily="18" charset="0"/>
                <a:cs typeface="Times" panose="02020603050405020304" pitchFamily="18" charset="0"/>
              </a:rPr>
              <a:t>," </a:t>
            </a:r>
            <a:r>
              <a:rPr lang="en-US" altLang="zh-CN" sz="1100" i="1" dirty="0">
                <a:solidFill>
                  <a:srgbClr val="212328"/>
                </a:solidFill>
                <a:latin typeface="Times" panose="02020603050405020304" pitchFamily="18" charset="0"/>
                <a:cs typeface="Times" panose="02020603050405020304" pitchFamily="18" charset="0"/>
              </a:rPr>
              <a:t>IEEE J. Sel. Areas </a:t>
            </a:r>
            <a:r>
              <a:rPr lang="en-US" altLang="zh-CN" sz="1100" i="1" dirty="0" err="1">
                <a:solidFill>
                  <a:srgbClr val="212328"/>
                </a:solidFill>
                <a:latin typeface="Times" panose="02020603050405020304" pitchFamily="18" charset="0"/>
                <a:cs typeface="Times" panose="02020603050405020304" pitchFamily="18" charset="0"/>
              </a:rPr>
              <a:t>Commun</a:t>
            </a:r>
            <a:r>
              <a:rPr lang="en-US" altLang="zh-CN" sz="1100" i="1" dirty="0">
                <a:solidFill>
                  <a:srgbClr val="212328"/>
                </a:solidFill>
                <a:latin typeface="Times" panose="02020603050405020304" pitchFamily="18" charset="0"/>
                <a:cs typeface="Times" panose="02020603050405020304" pitchFamily="18" charset="0"/>
              </a:rPr>
              <a:t>.</a:t>
            </a:r>
            <a:r>
              <a:rPr lang="en-US" altLang="zh-CN" sz="1100" dirty="0">
                <a:solidFill>
                  <a:srgbClr val="212328"/>
                </a:solidFill>
                <a:latin typeface="Times" panose="02020603050405020304" pitchFamily="18" charset="0"/>
                <a:cs typeface="Times" panose="02020603050405020304" pitchFamily="18" charset="0"/>
              </a:rPr>
              <a:t>, vol. 38, no. 11, pp. 2526-2537, Nov. 2020.</a:t>
            </a:r>
          </a:p>
          <a:p>
            <a:r>
              <a:rPr lang="en-US" altLang="zh-CN" sz="1100" dirty="0">
                <a:solidFill>
                  <a:srgbClr val="FB1DDB"/>
                </a:solidFill>
                <a:latin typeface="Times" panose="02020603050405020304" pitchFamily="18" charset="0"/>
                <a:cs typeface="Times" panose="02020603050405020304" pitchFamily="18" charset="0"/>
              </a:rPr>
              <a:t>[3] </a:t>
            </a:r>
            <a:r>
              <a:rPr lang="en-US" altLang="zh-CN" sz="1100" dirty="0">
                <a:solidFill>
                  <a:srgbClr val="212328"/>
                </a:solidFill>
                <a:latin typeface="Times" panose="02020603050405020304" pitchFamily="18" charset="0"/>
                <a:cs typeface="Times" panose="02020603050405020304" pitchFamily="18" charset="0"/>
              </a:rPr>
              <a:t>L. Sanguinetti, A. D’Amico, M. </a:t>
            </a:r>
            <a:r>
              <a:rPr lang="en-US" altLang="zh-CN" sz="1100" dirty="0" err="1">
                <a:solidFill>
                  <a:srgbClr val="212328"/>
                </a:solidFill>
                <a:latin typeface="Times" panose="02020603050405020304" pitchFamily="18" charset="0"/>
                <a:cs typeface="Times" panose="02020603050405020304" pitchFamily="18" charset="0"/>
              </a:rPr>
              <a:t>Debbah</a:t>
            </a:r>
            <a:r>
              <a:rPr lang="en-US" altLang="zh-CN" sz="1100" dirty="0">
                <a:solidFill>
                  <a:srgbClr val="212328"/>
                </a:solidFill>
                <a:latin typeface="Times" panose="02020603050405020304" pitchFamily="18" charset="0"/>
                <a:cs typeface="Times" panose="02020603050405020304" pitchFamily="18" charset="0"/>
              </a:rPr>
              <a:t>, "</a:t>
            </a:r>
            <a:r>
              <a:rPr lang="en-US" altLang="zh-CN" sz="1100" dirty="0">
                <a:solidFill>
                  <a:srgbClr val="0000FF"/>
                </a:solidFill>
                <a:latin typeface="Times" panose="02020603050405020304" pitchFamily="18" charset="0"/>
                <a:cs typeface="Times" panose="02020603050405020304" pitchFamily="18" charset="0"/>
              </a:rPr>
              <a:t>Wavenumber-division multiplexing in line-of-sight holographic MIMO communications</a:t>
            </a:r>
            <a:r>
              <a:rPr lang="en-US" altLang="zh-CN" sz="1100" dirty="0">
                <a:solidFill>
                  <a:srgbClr val="212328"/>
                </a:solidFill>
                <a:latin typeface="Times" panose="02020603050405020304" pitchFamily="18" charset="0"/>
                <a:cs typeface="Times" panose="02020603050405020304" pitchFamily="18" charset="0"/>
              </a:rPr>
              <a:t>," </a:t>
            </a:r>
            <a:r>
              <a:rPr lang="en-US" altLang="zh-CN" sz="1100" i="1" dirty="0" err="1">
                <a:solidFill>
                  <a:srgbClr val="212328"/>
                </a:solidFill>
                <a:latin typeface="Times" panose="02020603050405020304" pitchFamily="18" charset="0"/>
                <a:cs typeface="Times" panose="02020603050405020304" pitchFamily="18" charset="0"/>
              </a:rPr>
              <a:t>arxiv</a:t>
            </a:r>
            <a:r>
              <a:rPr lang="en-US" altLang="zh-CN" sz="1100" i="1" dirty="0">
                <a:solidFill>
                  <a:srgbClr val="212328"/>
                </a:solidFill>
                <a:latin typeface="Times" panose="02020603050405020304" pitchFamily="18" charset="0"/>
                <a:cs typeface="Times" panose="02020603050405020304" pitchFamily="18" charset="0"/>
              </a:rPr>
              <a:t> preprint arxiv:2106.12531., </a:t>
            </a:r>
            <a:r>
              <a:rPr lang="en-US" altLang="zh-CN" sz="1100" dirty="0">
                <a:solidFill>
                  <a:srgbClr val="212328"/>
                </a:solidFill>
                <a:latin typeface="Times" panose="02020603050405020304" pitchFamily="18" charset="0"/>
                <a:cs typeface="Times" panose="02020603050405020304" pitchFamily="18" charset="0"/>
              </a:rPr>
              <a:t>Jun. 2021.</a:t>
            </a:r>
            <a:endParaRPr lang="zh-CN" altLang="en-US" sz="1100" dirty="0">
              <a:solidFill>
                <a:srgbClr val="212328"/>
              </a:solidFill>
              <a:latin typeface="Times" panose="02020603050405020304" pitchFamily="18" charset="0"/>
              <a:cs typeface="Times" panose="02020603050405020304" pitchFamily="18" charset="0"/>
            </a:endParaRPr>
          </a:p>
          <a:p>
            <a:endParaRPr lang="zh-CN" altLang="en-US" sz="1100" dirty="0">
              <a:solidFill>
                <a:srgbClr val="212328"/>
              </a:solidFill>
              <a:latin typeface="Times" panose="02020603050405020304" pitchFamily="18" charset="0"/>
              <a:cs typeface="Times" panose="02020603050405020304" pitchFamily="18" charset="0"/>
            </a:endParaRPr>
          </a:p>
          <a:p>
            <a:pPr marL="228600" indent="-228600">
              <a:buAutoNum type="alphaUcPeriod"/>
            </a:pPr>
            <a:endParaRPr lang="en-US" altLang="zh-CN" sz="1100" dirty="0">
              <a:solidFill>
                <a:srgbClr val="212328"/>
              </a:solidFill>
              <a:latin typeface="Times" panose="02020603050405020304" pitchFamily="18" charset="0"/>
              <a:cs typeface="Times" panose="02020603050405020304" pitchFamily="18" charset="0"/>
            </a:endParaRPr>
          </a:p>
          <a:p>
            <a:pPr marL="228600" indent="-228600">
              <a:buAutoNum type="alphaUcPeriod"/>
            </a:pPr>
            <a:endParaRPr lang="zh-CN" altLang="en-US" sz="1100" dirty="0">
              <a:solidFill>
                <a:srgbClr val="212328"/>
              </a:solidFill>
              <a:latin typeface="Times" panose="02020603050405020304" pitchFamily="18" charset="0"/>
              <a:cs typeface="Times" panose="02020603050405020304" pitchFamily="18" charset="0"/>
            </a:endParaRPr>
          </a:p>
        </p:txBody>
      </p:sp>
      <p:sp>
        <p:nvSpPr>
          <p:cNvPr id="3" name="矩形 2">
            <a:extLst>
              <a:ext uri="{FF2B5EF4-FFF2-40B4-BE49-F238E27FC236}">
                <a16:creationId xmlns:a16="http://schemas.microsoft.com/office/drawing/2014/main" id="{9E8A9937-0DA7-430D-8D9D-E69AF8B09C4F}"/>
              </a:ext>
            </a:extLst>
          </p:cNvPr>
          <p:cNvSpPr/>
          <p:nvPr/>
        </p:nvSpPr>
        <p:spPr>
          <a:xfrm>
            <a:off x="1894374" y="3412846"/>
            <a:ext cx="425116" cy="338554"/>
          </a:xfrm>
          <a:prstGeom prst="rect">
            <a:avLst/>
          </a:prstGeom>
        </p:spPr>
        <p:txBody>
          <a:bodyPr wrap="none">
            <a:spAutoFit/>
          </a:bodyPr>
          <a:lstStyle/>
          <a:p>
            <a:r>
              <a:rPr lang="en-US" altLang="zh-CN" sz="1600" b="1" noProof="1">
                <a:solidFill>
                  <a:srgbClr val="FB1DDB"/>
                </a:solidFill>
                <a:latin typeface="Times New Roman" panose="02020603050405020304" charset="0"/>
                <a:ea typeface="黑体" panose="02010609060101010101" pitchFamily="49" charset="-122"/>
                <a:cs typeface="Times New Roman" panose="02020603050405020304" charset="0"/>
                <a:sym typeface="+mn-ea"/>
              </a:rPr>
              <a:t>[1]</a:t>
            </a:r>
            <a:endParaRPr lang="zh-CN" altLang="en-US" sz="1600" dirty="0"/>
          </a:p>
        </p:txBody>
      </p:sp>
      <p:sp>
        <p:nvSpPr>
          <p:cNvPr id="54" name="矩形 53">
            <a:extLst>
              <a:ext uri="{FF2B5EF4-FFF2-40B4-BE49-F238E27FC236}">
                <a16:creationId xmlns:a16="http://schemas.microsoft.com/office/drawing/2014/main" id="{C6E62626-B43C-4A7B-833D-7C1CBFFE5AE7}"/>
              </a:ext>
            </a:extLst>
          </p:cNvPr>
          <p:cNvSpPr/>
          <p:nvPr/>
        </p:nvSpPr>
        <p:spPr>
          <a:xfrm>
            <a:off x="5648101" y="3410886"/>
            <a:ext cx="425116" cy="338554"/>
          </a:xfrm>
          <a:prstGeom prst="rect">
            <a:avLst/>
          </a:prstGeom>
        </p:spPr>
        <p:txBody>
          <a:bodyPr wrap="none">
            <a:spAutoFit/>
          </a:bodyPr>
          <a:lstStyle/>
          <a:p>
            <a:r>
              <a:rPr lang="en-US" altLang="zh-CN" sz="1600" b="1" noProof="1">
                <a:solidFill>
                  <a:srgbClr val="FB1DDB"/>
                </a:solidFill>
                <a:latin typeface="Times New Roman" panose="02020603050405020304" charset="0"/>
                <a:ea typeface="黑体" panose="02010609060101010101" pitchFamily="49" charset="-122"/>
                <a:cs typeface="Times New Roman" panose="02020603050405020304" charset="0"/>
                <a:sym typeface="+mn-ea"/>
              </a:rPr>
              <a:t>[2]</a:t>
            </a:r>
            <a:endParaRPr lang="zh-CN" altLang="en-US" sz="1600" dirty="0"/>
          </a:p>
        </p:txBody>
      </p:sp>
      <p:pic>
        <p:nvPicPr>
          <p:cNvPr id="4" name="图片 3">
            <a:extLst>
              <a:ext uri="{FF2B5EF4-FFF2-40B4-BE49-F238E27FC236}">
                <a16:creationId xmlns:a16="http://schemas.microsoft.com/office/drawing/2014/main" id="{7AD62D13-952B-49BC-8254-7AF9702B0D7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757419" y="3234598"/>
            <a:ext cx="3132383" cy="2627160"/>
          </a:xfrm>
          <a:prstGeom prst="rect">
            <a:avLst/>
          </a:prstGeom>
        </p:spPr>
      </p:pic>
      <p:sp>
        <p:nvSpPr>
          <p:cNvPr id="55" name="矩形 54">
            <a:extLst>
              <a:ext uri="{FF2B5EF4-FFF2-40B4-BE49-F238E27FC236}">
                <a16:creationId xmlns:a16="http://schemas.microsoft.com/office/drawing/2014/main" id="{E1099BB9-5D64-471A-BEE5-00768E3E5C17}"/>
              </a:ext>
            </a:extLst>
          </p:cNvPr>
          <p:cNvSpPr/>
          <p:nvPr/>
        </p:nvSpPr>
        <p:spPr>
          <a:xfrm>
            <a:off x="8951194" y="3410886"/>
            <a:ext cx="425116" cy="338554"/>
          </a:xfrm>
          <a:prstGeom prst="rect">
            <a:avLst/>
          </a:prstGeom>
        </p:spPr>
        <p:txBody>
          <a:bodyPr wrap="none">
            <a:spAutoFit/>
          </a:bodyPr>
          <a:lstStyle/>
          <a:p>
            <a:r>
              <a:rPr lang="en-US" altLang="zh-CN" sz="1600" b="1" noProof="1">
                <a:solidFill>
                  <a:srgbClr val="FB1DDB"/>
                </a:solidFill>
                <a:latin typeface="Times New Roman" panose="02020603050405020304" charset="0"/>
                <a:ea typeface="黑体" panose="02010609060101010101" pitchFamily="49" charset="-122"/>
                <a:cs typeface="Times New Roman" panose="02020603050405020304" charset="0"/>
                <a:sym typeface="+mn-ea"/>
              </a:rPr>
              <a:t>[3]</a:t>
            </a:r>
            <a:endParaRPr lang="zh-CN" altLang="en-US" sz="1600" dirty="0"/>
          </a:p>
        </p:txBody>
      </p:sp>
    </p:spTree>
    <p:extLst>
      <p:ext uri="{BB962C8B-B14F-4D97-AF65-F5344CB8AC3E}">
        <p14:creationId xmlns:p14="http://schemas.microsoft.com/office/powerpoint/2010/main" val="2598423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组合 140"/>
          <p:cNvGrpSpPr/>
          <p:nvPr/>
        </p:nvGrpSpPr>
        <p:grpSpPr>
          <a:xfrm>
            <a:off x="8841233" y="5145152"/>
            <a:ext cx="1819950" cy="1016354"/>
            <a:chOff x="8841233" y="4893328"/>
            <a:chExt cx="1819950" cy="1016354"/>
          </a:xfrm>
        </p:grpSpPr>
        <p:sp>
          <p:nvSpPr>
            <p:cNvPr id="53" name="矩形 52">
              <a:extLst>
                <a:ext uri="{FF2B5EF4-FFF2-40B4-BE49-F238E27FC236}">
                  <a16:creationId xmlns:a16="http://schemas.microsoft.com/office/drawing/2014/main" id="{DFF2ED48-0AF2-4A45-B6F2-8A637026FAC7}"/>
                </a:ext>
              </a:extLst>
            </p:cNvPr>
            <p:cNvSpPr/>
            <p:nvPr/>
          </p:nvSpPr>
          <p:spPr bwMode="auto">
            <a:xfrm>
              <a:off x="8841233" y="4893328"/>
              <a:ext cx="1819950" cy="1016354"/>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Times" panose="02020603050405020304" pitchFamily="18" charset="0"/>
                <a:ea typeface="黑体" panose="02010609060101010101" pitchFamily="49" charset="-122"/>
                <a:cs typeface="Times" panose="02020603050405020304" pitchFamily="18" charset="0"/>
              </a:endParaRPr>
            </a:p>
          </p:txBody>
        </p:sp>
        <p:sp>
          <p:nvSpPr>
            <p:cNvPr id="140" name="矩形 139">
              <a:extLst>
                <a:ext uri="{FF2B5EF4-FFF2-40B4-BE49-F238E27FC236}">
                  <a16:creationId xmlns:a16="http://schemas.microsoft.com/office/drawing/2014/main" id="{870BF999-6BF2-43F4-AC60-778115B8F3EE}"/>
                </a:ext>
              </a:extLst>
            </p:cNvPr>
            <p:cNvSpPr/>
            <p:nvPr/>
          </p:nvSpPr>
          <p:spPr bwMode="auto">
            <a:xfrm>
              <a:off x="9158364" y="5260294"/>
              <a:ext cx="1187887" cy="584745"/>
            </a:xfrm>
            <a:prstGeom prst="rect">
              <a:avLst/>
            </a:prstGeom>
            <a:solidFill>
              <a:srgbClr val="FFC000"/>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Times" panose="02020603050405020304" pitchFamily="18" charset="0"/>
                <a:ea typeface="黑体" panose="02010609060101010101" pitchFamily="49" charset="-122"/>
                <a:cs typeface="Times" panose="02020603050405020304" pitchFamily="18" charset="0"/>
              </a:endParaRPr>
            </a:p>
          </p:txBody>
        </p:sp>
      </p:grpSp>
      <p:sp>
        <p:nvSpPr>
          <p:cNvPr id="138" name="矩形 137">
            <a:extLst>
              <a:ext uri="{FF2B5EF4-FFF2-40B4-BE49-F238E27FC236}">
                <a16:creationId xmlns:a16="http://schemas.microsoft.com/office/drawing/2014/main" id="{702BCA0F-EBE8-4978-BA98-95EC3917EC5F}"/>
              </a:ext>
            </a:extLst>
          </p:cNvPr>
          <p:cNvSpPr/>
          <p:nvPr/>
        </p:nvSpPr>
        <p:spPr bwMode="auto">
          <a:xfrm>
            <a:off x="8835316" y="3577995"/>
            <a:ext cx="1825867" cy="950712"/>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Times" panose="02020603050405020304" pitchFamily="18" charset="0"/>
              <a:ea typeface="黑体" panose="02010609060101010101" pitchFamily="49" charset="-122"/>
              <a:cs typeface="Times" panose="02020603050405020304" pitchFamily="18" charset="0"/>
            </a:endParaRPr>
          </a:p>
        </p:txBody>
      </p:sp>
      <p:sp>
        <p:nvSpPr>
          <p:cNvPr id="139" name="矩形 138">
            <a:extLst>
              <a:ext uri="{FF2B5EF4-FFF2-40B4-BE49-F238E27FC236}">
                <a16:creationId xmlns:a16="http://schemas.microsoft.com/office/drawing/2014/main" id="{870BF999-6BF2-43F4-AC60-778115B8F3EE}"/>
              </a:ext>
            </a:extLst>
          </p:cNvPr>
          <p:cNvSpPr/>
          <p:nvPr/>
        </p:nvSpPr>
        <p:spPr bwMode="auto">
          <a:xfrm>
            <a:off x="9186814" y="3873466"/>
            <a:ext cx="1187887" cy="584745"/>
          </a:xfrm>
          <a:prstGeom prst="rect">
            <a:avLst/>
          </a:prstGeom>
          <a:solidFill>
            <a:srgbClr val="FFC000"/>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Times" panose="02020603050405020304" pitchFamily="18" charset="0"/>
              <a:ea typeface="黑体" panose="02010609060101010101" pitchFamily="49" charset="-122"/>
              <a:cs typeface="Times" panose="02020603050405020304" pitchFamily="18" charset="0"/>
            </a:endParaRPr>
          </a:p>
        </p:txBody>
      </p:sp>
      <p:sp>
        <p:nvSpPr>
          <p:cNvPr id="36" name="TextBox 4"/>
          <p:cNvSpPr txBox="1"/>
          <p:nvPr/>
        </p:nvSpPr>
        <p:spPr>
          <a:xfrm>
            <a:off x="246720" y="1194972"/>
            <a:ext cx="11640480" cy="769441"/>
          </a:xfrm>
          <a:prstGeom prst="rect">
            <a:avLst/>
          </a:prstGeom>
          <a:noFill/>
        </p:spPr>
        <p:txBody>
          <a:bodyPr wrap="square" rtlCol="0">
            <a:sp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sz="2200" b="1" noProof="1" smtClean="0">
                <a:solidFill>
                  <a:srgbClr val="C00000"/>
                </a:solidFill>
                <a:latin typeface="Times New Roman" panose="02020603050405020304" charset="0"/>
                <a:ea typeface="黑体" panose="02010609060101010101" pitchFamily="49" charset="-122"/>
                <a:cs typeface="Times New Roman" panose="02020603050405020304" charset="0"/>
                <a:sym typeface="+mn-ea"/>
              </a:rPr>
              <a:t>Pattern-division </a:t>
            </a:r>
            <a:r>
              <a:rPr lang="en-US" altLang="zh-CN" sz="2200" b="1" noProof="1">
                <a:solidFill>
                  <a:srgbClr val="C00000"/>
                </a:solidFill>
                <a:latin typeface="Times New Roman" panose="02020603050405020304" charset="0"/>
                <a:ea typeface="黑体" panose="02010609060101010101" pitchFamily="49" charset="-122"/>
                <a:cs typeface="Times New Roman" panose="02020603050405020304" charset="0"/>
                <a:sym typeface="+mn-ea"/>
              </a:rPr>
              <a:t>multiplexing</a:t>
            </a:r>
            <a:r>
              <a:rPr lang="en-US" altLang="zh-CN"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 modulate symbols on multiple </a:t>
            </a:r>
            <a:r>
              <a:rPr lang="en-US" altLang="zh-CN" sz="2200" b="1" noProof="1" smtClean="0">
                <a:solidFill>
                  <a:srgbClr val="C00000"/>
                </a:solidFill>
                <a:latin typeface="Times New Roman" panose="02020603050405020304" charset="0"/>
                <a:ea typeface="黑体" panose="02010609060101010101" pitchFamily="49" charset="-122"/>
                <a:cs typeface="Times New Roman" panose="02020603050405020304" charset="0"/>
                <a:sym typeface="+mn-ea"/>
              </a:rPr>
              <a:t>patterns</a:t>
            </a: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 </a:t>
            </a:r>
            <a:r>
              <a:rPr lang="en-US" altLang="zh-CN"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and realize </a:t>
            </a: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multi-stream </a:t>
            </a:r>
            <a:r>
              <a:rPr lang="en-US" altLang="zh-CN"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transmission by designing continuous </a:t>
            </a: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pattern functions</a:t>
            </a:r>
            <a:endParaRPr lang="zh-CN" altLang="en-US"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endParaRPr>
          </a:p>
        </p:txBody>
      </p:sp>
      <p:sp>
        <p:nvSpPr>
          <p:cNvPr id="38" name="Rectangle 2"/>
          <p:cNvSpPr txBox="1">
            <a:spLocks noChangeArrowheads="1"/>
          </p:cNvSpPr>
          <p:nvPr/>
        </p:nvSpPr>
        <p:spPr bwMode="auto">
          <a:xfrm>
            <a:off x="236559" y="260027"/>
            <a:ext cx="1121824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a:lstStyle>
          <a:p>
            <a:pPr eaLnBrk="1" hangingPunct="1"/>
            <a:r>
              <a:rPr lang="en-US" altLang="zh-CN" sz="4000" dirty="0" smtClean="0">
                <a:solidFill>
                  <a:srgbClr val="002060"/>
                </a:solidFill>
                <a:latin typeface="Times" panose="02020603050405020304" pitchFamily="18" charset="0"/>
                <a:ea typeface="黑体" panose="02010609060101010101" pitchFamily="49" charset="-122"/>
                <a:cs typeface="Times" panose="02020603050405020304" pitchFamily="18" charset="0"/>
              </a:rPr>
              <a:t>CAP-MIMO: Pattern-division multiplexing (PDM)</a:t>
            </a:r>
            <a:endParaRPr lang="zh-CN" altLang="en-US" sz="4000" kern="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48" name="对象 47">
            <a:extLst>
              <a:ext uri="{FF2B5EF4-FFF2-40B4-BE49-F238E27FC236}">
                <a16:creationId xmlns:a16="http://schemas.microsoft.com/office/drawing/2014/main" id="{09FC6C93-73B3-416F-84A0-E053CFE2903A}"/>
              </a:ext>
            </a:extLst>
          </p:cNvPr>
          <p:cNvGraphicFramePr>
            <a:graphicFrameLocks noChangeAspect="1"/>
          </p:cNvGraphicFramePr>
          <p:nvPr>
            <p:extLst>
              <p:ext uri="{D42A27DB-BD31-4B8C-83A1-F6EECF244321}">
                <p14:modId xmlns:p14="http://schemas.microsoft.com/office/powerpoint/2010/main" val="3161648455"/>
              </p:ext>
            </p:extLst>
          </p:nvPr>
        </p:nvGraphicFramePr>
        <p:xfrm>
          <a:off x="7227489" y="5287124"/>
          <a:ext cx="271393" cy="326543"/>
        </p:xfrm>
        <a:graphic>
          <a:graphicData uri="http://schemas.openxmlformats.org/presentationml/2006/ole">
            <mc:AlternateContent xmlns:mc="http://schemas.openxmlformats.org/markup-compatibility/2006">
              <mc:Choice xmlns:v="urn:schemas-microsoft-com:vml" Requires="v">
                <p:oleObj spid="_x0000_s15221" name="Equation" r:id="rId4" imgW="190440" imgH="228600" progId="Equation.DSMT4">
                  <p:embed/>
                </p:oleObj>
              </mc:Choice>
              <mc:Fallback>
                <p:oleObj name="Equation" r:id="rId4" imgW="190440" imgH="228600" progId="Equation.DSMT4">
                  <p:embed/>
                  <p:pic>
                    <p:nvPicPr>
                      <p:cNvPr id="48" name="对象 47">
                        <a:extLst>
                          <a:ext uri="{FF2B5EF4-FFF2-40B4-BE49-F238E27FC236}">
                            <a16:creationId xmlns:a16="http://schemas.microsoft.com/office/drawing/2014/main" id="{09FC6C93-73B3-416F-84A0-E053CFE2903A}"/>
                          </a:ext>
                        </a:extLst>
                      </p:cNvPr>
                      <p:cNvPicPr/>
                      <p:nvPr/>
                    </p:nvPicPr>
                    <p:blipFill>
                      <a:blip r:embed="rId5"/>
                      <a:stretch>
                        <a:fillRect/>
                      </a:stretch>
                    </p:blipFill>
                    <p:spPr>
                      <a:xfrm>
                        <a:off x="7227489" y="5287124"/>
                        <a:ext cx="271393" cy="326543"/>
                      </a:xfrm>
                      <a:prstGeom prst="rect">
                        <a:avLst/>
                      </a:prstGeom>
                    </p:spPr>
                  </p:pic>
                </p:oleObj>
              </mc:Fallback>
            </mc:AlternateContent>
          </a:graphicData>
        </a:graphic>
      </p:graphicFrame>
      <p:graphicFrame>
        <p:nvGraphicFramePr>
          <p:cNvPr id="51" name="对象 50">
            <a:extLst>
              <a:ext uri="{FF2B5EF4-FFF2-40B4-BE49-F238E27FC236}">
                <a16:creationId xmlns:a16="http://schemas.microsoft.com/office/drawing/2014/main" id="{37E025E6-B756-4BF6-897E-4D18AF04606E}"/>
              </a:ext>
            </a:extLst>
          </p:cNvPr>
          <p:cNvGraphicFramePr>
            <a:graphicFrameLocks noChangeAspect="1"/>
          </p:cNvGraphicFramePr>
          <p:nvPr>
            <p:extLst>
              <p:ext uri="{D42A27DB-BD31-4B8C-83A1-F6EECF244321}">
                <p14:modId xmlns:p14="http://schemas.microsoft.com/office/powerpoint/2010/main" val="4235352257"/>
              </p:ext>
            </p:extLst>
          </p:nvPr>
        </p:nvGraphicFramePr>
        <p:xfrm>
          <a:off x="7647103" y="6127441"/>
          <a:ext cx="258043" cy="290299"/>
        </p:xfrm>
        <a:graphic>
          <a:graphicData uri="http://schemas.openxmlformats.org/presentationml/2006/ole">
            <mc:AlternateContent xmlns:mc="http://schemas.openxmlformats.org/markup-compatibility/2006">
              <mc:Choice xmlns:v="urn:schemas-microsoft-com:vml" Requires="v">
                <p:oleObj spid="_x0000_s15222" name="Equation" r:id="rId6" imgW="203040" imgH="228600" progId="Equation.DSMT4">
                  <p:embed/>
                </p:oleObj>
              </mc:Choice>
              <mc:Fallback>
                <p:oleObj name="Equation" r:id="rId6" imgW="203040" imgH="228600" progId="Equation.DSMT4">
                  <p:embed/>
                  <p:pic>
                    <p:nvPicPr>
                      <p:cNvPr id="51" name="对象 50">
                        <a:extLst>
                          <a:ext uri="{FF2B5EF4-FFF2-40B4-BE49-F238E27FC236}">
                            <a16:creationId xmlns:a16="http://schemas.microsoft.com/office/drawing/2014/main" id="{37E025E6-B756-4BF6-897E-4D18AF04606E}"/>
                          </a:ext>
                        </a:extLst>
                      </p:cNvPr>
                      <p:cNvPicPr/>
                      <p:nvPr/>
                    </p:nvPicPr>
                    <p:blipFill>
                      <a:blip r:embed="rId7"/>
                      <a:stretch>
                        <a:fillRect/>
                      </a:stretch>
                    </p:blipFill>
                    <p:spPr>
                      <a:xfrm>
                        <a:off x="7647103" y="6127441"/>
                        <a:ext cx="258043" cy="290299"/>
                      </a:xfrm>
                      <a:prstGeom prst="rect">
                        <a:avLst/>
                      </a:prstGeom>
                    </p:spPr>
                  </p:pic>
                </p:oleObj>
              </mc:Fallback>
            </mc:AlternateContent>
          </a:graphicData>
        </a:graphic>
      </p:graphicFrame>
      <p:graphicFrame>
        <p:nvGraphicFramePr>
          <p:cNvPr id="52" name="对象 51">
            <a:extLst>
              <a:ext uri="{FF2B5EF4-FFF2-40B4-BE49-F238E27FC236}">
                <a16:creationId xmlns:a16="http://schemas.microsoft.com/office/drawing/2014/main" id="{6BB0C901-A3FF-4800-86F5-8811AE52F034}"/>
              </a:ext>
            </a:extLst>
          </p:cNvPr>
          <p:cNvGraphicFramePr>
            <a:graphicFrameLocks noChangeAspect="1"/>
          </p:cNvGraphicFramePr>
          <p:nvPr>
            <p:extLst>
              <p:ext uri="{D42A27DB-BD31-4B8C-83A1-F6EECF244321}">
                <p14:modId xmlns:p14="http://schemas.microsoft.com/office/powerpoint/2010/main" val="2841427730"/>
              </p:ext>
            </p:extLst>
          </p:nvPr>
        </p:nvGraphicFramePr>
        <p:xfrm>
          <a:off x="8510594" y="5473816"/>
          <a:ext cx="256754" cy="290300"/>
        </p:xfrm>
        <a:graphic>
          <a:graphicData uri="http://schemas.openxmlformats.org/presentationml/2006/ole">
            <mc:AlternateContent xmlns:mc="http://schemas.openxmlformats.org/markup-compatibility/2006">
              <mc:Choice xmlns:v="urn:schemas-microsoft-com:vml" Requires="v">
                <p:oleObj spid="_x0000_s15223" name="Equation" r:id="rId8" imgW="203040" imgH="228600" progId="Equation.DSMT4">
                  <p:embed/>
                </p:oleObj>
              </mc:Choice>
              <mc:Fallback>
                <p:oleObj name="Equation" r:id="rId8" imgW="203040" imgH="228600" progId="Equation.DSMT4">
                  <p:embed/>
                  <p:pic>
                    <p:nvPicPr>
                      <p:cNvPr id="52" name="对象 51">
                        <a:extLst>
                          <a:ext uri="{FF2B5EF4-FFF2-40B4-BE49-F238E27FC236}">
                            <a16:creationId xmlns:a16="http://schemas.microsoft.com/office/drawing/2014/main" id="{6BB0C901-A3FF-4800-86F5-8811AE52F034}"/>
                          </a:ext>
                        </a:extLst>
                      </p:cNvPr>
                      <p:cNvPicPr/>
                      <p:nvPr/>
                    </p:nvPicPr>
                    <p:blipFill>
                      <a:blip r:embed="rId9"/>
                      <a:stretch>
                        <a:fillRect/>
                      </a:stretch>
                    </p:blipFill>
                    <p:spPr>
                      <a:xfrm>
                        <a:off x="8510594" y="5473816"/>
                        <a:ext cx="256754" cy="290300"/>
                      </a:xfrm>
                      <a:prstGeom prst="rect">
                        <a:avLst/>
                      </a:prstGeom>
                    </p:spPr>
                  </p:pic>
                </p:oleObj>
              </mc:Fallback>
            </mc:AlternateContent>
          </a:graphicData>
        </a:graphic>
      </p:graphicFrame>
      <p:sp>
        <p:nvSpPr>
          <p:cNvPr id="54" name="矩形 53">
            <a:extLst>
              <a:ext uri="{FF2B5EF4-FFF2-40B4-BE49-F238E27FC236}">
                <a16:creationId xmlns:a16="http://schemas.microsoft.com/office/drawing/2014/main" id="{3B8AA906-F4D4-457F-8248-A53A1EF86958}"/>
              </a:ext>
            </a:extLst>
          </p:cNvPr>
          <p:cNvSpPr/>
          <p:nvPr/>
        </p:nvSpPr>
        <p:spPr>
          <a:xfrm>
            <a:off x="9054279" y="5149293"/>
            <a:ext cx="1418017" cy="369332"/>
          </a:xfrm>
          <a:prstGeom prst="rect">
            <a:avLst/>
          </a:prstGeom>
        </p:spPr>
        <p:txBody>
          <a:bodyPr wrap="none">
            <a:spAutoFit/>
          </a:bodyPr>
          <a:lstStyle/>
          <a:p>
            <a:r>
              <a:rPr lang="en-US" altLang="zh-CN" sz="1800" b="1" dirty="0">
                <a:solidFill>
                  <a:srgbClr val="000000"/>
                </a:solidFill>
                <a:latin typeface="Times" panose="02020603050405020304" pitchFamily="18" charset="0"/>
                <a:ea typeface="黑体" panose="02010609060101010101" pitchFamily="49" charset="-122"/>
                <a:cs typeface="Times" panose="02020603050405020304" pitchFamily="18" charset="0"/>
              </a:rPr>
              <a:t>Combiner </a:t>
            </a:r>
            <a:r>
              <a:rPr lang="en-US" altLang="zh-CN" sz="1800" i="1" dirty="0" smtClean="0">
                <a:solidFill>
                  <a:srgbClr val="000000"/>
                </a:solidFill>
                <a:latin typeface="Times" panose="02020603050405020304" pitchFamily="18" charset="0"/>
                <a:ea typeface="黑体" panose="02010609060101010101" pitchFamily="49" charset="-122"/>
                <a:cs typeface="Times" panose="02020603050405020304" pitchFamily="18" charset="0"/>
              </a:rPr>
              <a:t>K</a:t>
            </a:r>
            <a:endParaRPr lang="zh-CN" altLang="en-US" sz="1800" i="1" dirty="0">
              <a:latin typeface="Times" panose="02020603050405020304" pitchFamily="18" charset="0"/>
              <a:ea typeface="黑体" panose="02010609060101010101" pitchFamily="49" charset="-122"/>
              <a:cs typeface="Times" panose="02020603050405020304" pitchFamily="18" charset="0"/>
            </a:endParaRPr>
          </a:p>
        </p:txBody>
      </p:sp>
      <p:cxnSp>
        <p:nvCxnSpPr>
          <p:cNvPr id="55" name="直接箭头连接符 54">
            <a:extLst>
              <a:ext uri="{FF2B5EF4-FFF2-40B4-BE49-F238E27FC236}">
                <a16:creationId xmlns:a16="http://schemas.microsoft.com/office/drawing/2014/main" id="{9AE35217-481A-4594-B262-3054E3A22745}"/>
              </a:ext>
            </a:extLst>
          </p:cNvPr>
          <p:cNvCxnSpPr>
            <a:cxnSpLocks/>
          </p:cNvCxnSpPr>
          <p:nvPr/>
        </p:nvCxnSpPr>
        <p:spPr bwMode="auto">
          <a:xfrm>
            <a:off x="8472258" y="5789538"/>
            <a:ext cx="674110" cy="0"/>
          </a:xfrm>
          <a:prstGeom prst="straightConnector1">
            <a:avLst/>
          </a:prstGeom>
          <a:solidFill>
            <a:schemeClr val="accent1"/>
          </a:solidFill>
          <a:ln w="38100" cap="flat" cmpd="sng" algn="ctr">
            <a:solidFill>
              <a:schemeClr val="tx1"/>
            </a:solidFill>
            <a:prstDash val="solid"/>
            <a:round/>
            <a:headEnd type="none" w="med" len="med"/>
            <a:tailEnd type="triangle"/>
          </a:ln>
        </p:spPr>
      </p:cxnSp>
      <p:graphicFrame>
        <p:nvGraphicFramePr>
          <p:cNvPr id="57" name="对象 56">
            <a:extLst>
              <a:ext uri="{FF2B5EF4-FFF2-40B4-BE49-F238E27FC236}">
                <a16:creationId xmlns:a16="http://schemas.microsoft.com/office/drawing/2014/main" id="{C193D17B-8AC2-4EAF-B63B-AF8CF18795DB}"/>
              </a:ext>
            </a:extLst>
          </p:cNvPr>
          <p:cNvGraphicFramePr>
            <a:graphicFrameLocks noChangeAspect="1"/>
          </p:cNvGraphicFramePr>
          <p:nvPr>
            <p:extLst>
              <p:ext uri="{D42A27DB-BD31-4B8C-83A1-F6EECF244321}">
                <p14:modId xmlns:p14="http://schemas.microsoft.com/office/powerpoint/2010/main" val="2741419940"/>
              </p:ext>
            </p:extLst>
          </p:nvPr>
        </p:nvGraphicFramePr>
        <p:xfrm>
          <a:off x="9280406" y="5539168"/>
          <a:ext cx="967664" cy="548343"/>
        </p:xfrm>
        <a:graphic>
          <a:graphicData uri="http://schemas.openxmlformats.org/presentationml/2006/ole">
            <mc:AlternateContent xmlns:mc="http://schemas.openxmlformats.org/markup-compatibility/2006">
              <mc:Choice xmlns:v="urn:schemas-microsoft-com:vml" Requires="v">
                <p:oleObj spid="_x0000_s15224" name="Equation" r:id="rId10" imgW="761760" imgH="431640" progId="Equation.DSMT4">
                  <p:embed/>
                </p:oleObj>
              </mc:Choice>
              <mc:Fallback>
                <p:oleObj name="Equation" r:id="rId10" imgW="761760" imgH="431640" progId="Equation.DSMT4">
                  <p:embed/>
                  <p:pic>
                    <p:nvPicPr>
                      <p:cNvPr id="57" name="对象 56">
                        <a:extLst>
                          <a:ext uri="{FF2B5EF4-FFF2-40B4-BE49-F238E27FC236}">
                            <a16:creationId xmlns:a16="http://schemas.microsoft.com/office/drawing/2014/main" id="{C193D17B-8AC2-4EAF-B63B-AF8CF18795DB}"/>
                          </a:ext>
                        </a:extLst>
                      </p:cNvPr>
                      <p:cNvPicPr/>
                      <p:nvPr/>
                    </p:nvPicPr>
                    <p:blipFill>
                      <a:blip r:embed="rId11"/>
                      <a:stretch>
                        <a:fillRect/>
                      </a:stretch>
                    </p:blipFill>
                    <p:spPr>
                      <a:xfrm>
                        <a:off x="9280406" y="5539168"/>
                        <a:ext cx="967664" cy="548343"/>
                      </a:xfrm>
                      <a:prstGeom prst="rect">
                        <a:avLst/>
                      </a:prstGeom>
                    </p:spPr>
                  </p:pic>
                </p:oleObj>
              </mc:Fallback>
            </mc:AlternateContent>
          </a:graphicData>
        </a:graphic>
      </p:graphicFrame>
      <p:cxnSp>
        <p:nvCxnSpPr>
          <p:cNvPr id="58" name="直接箭头连接符 57">
            <a:extLst>
              <a:ext uri="{FF2B5EF4-FFF2-40B4-BE49-F238E27FC236}">
                <a16:creationId xmlns:a16="http://schemas.microsoft.com/office/drawing/2014/main" id="{81E2470A-974E-411C-8F74-7B9A33D6651C}"/>
              </a:ext>
            </a:extLst>
          </p:cNvPr>
          <p:cNvCxnSpPr>
            <a:cxnSpLocks/>
          </p:cNvCxnSpPr>
          <p:nvPr/>
        </p:nvCxnSpPr>
        <p:spPr bwMode="auto">
          <a:xfrm>
            <a:off x="10347661" y="5813339"/>
            <a:ext cx="541641" cy="0"/>
          </a:xfrm>
          <a:prstGeom prst="straightConnector1">
            <a:avLst/>
          </a:prstGeom>
          <a:solidFill>
            <a:schemeClr val="accent1"/>
          </a:solidFill>
          <a:ln w="38100" cap="flat" cmpd="sng" algn="ctr">
            <a:solidFill>
              <a:schemeClr val="tx1"/>
            </a:solidFill>
            <a:prstDash val="solid"/>
            <a:round/>
            <a:headEnd type="none" w="med" len="med"/>
            <a:tailEnd type="triangle"/>
          </a:ln>
        </p:spPr>
      </p:cxnSp>
      <p:graphicFrame>
        <p:nvGraphicFramePr>
          <p:cNvPr id="59" name="对象 58">
            <a:extLst>
              <a:ext uri="{FF2B5EF4-FFF2-40B4-BE49-F238E27FC236}">
                <a16:creationId xmlns:a16="http://schemas.microsoft.com/office/drawing/2014/main" id="{498921E3-DB4E-4254-9763-9120FCD4FF0F}"/>
              </a:ext>
            </a:extLst>
          </p:cNvPr>
          <p:cNvGraphicFramePr>
            <a:graphicFrameLocks noChangeAspect="1"/>
          </p:cNvGraphicFramePr>
          <p:nvPr>
            <p:extLst>
              <p:ext uri="{D42A27DB-BD31-4B8C-83A1-F6EECF244321}">
                <p14:modId xmlns:p14="http://schemas.microsoft.com/office/powerpoint/2010/main" val="1947585196"/>
              </p:ext>
            </p:extLst>
          </p:nvPr>
        </p:nvGraphicFramePr>
        <p:xfrm>
          <a:off x="10916622" y="5677687"/>
          <a:ext cx="245831" cy="339337"/>
        </p:xfrm>
        <a:graphic>
          <a:graphicData uri="http://schemas.openxmlformats.org/presentationml/2006/ole">
            <mc:AlternateContent xmlns:mc="http://schemas.openxmlformats.org/markup-compatibility/2006">
              <mc:Choice xmlns:v="urn:schemas-microsoft-com:vml" Requires="v">
                <p:oleObj spid="_x0000_s15225" name="Equation" r:id="rId12" imgW="164880" imgH="228600" progId="Equation.DSMT4">
                  <p:embed/>
                </p:oleObj>
              </mc:Choice>
              <mc:Fallback>
                <p:oleObj name="Equation" r:id="rId12" imgW="164880" imgH="228600" progId="Equation.DSMT4">
                  <p:embed/>
                  <p:pic>
                    <p:nvPicPr>
                      <p:cNvPr id="59" name="对象 58">
                        <a:extLst>
                          <a:ext uri="{FF2B5EF4-FFF2-40B4-BE49-F238E27FC236}">
                            <a16:creationId xmlns:a16="http://schemas.microsoft.com/office/drawing/2014/main" id="{498921E3-DB4E-4254-9763-9120FCD4FF0F}"/>
                          </a:ext>
                        </a:extLst>
                      </p:cNvPr>
                      <p:cNvPicPr/>
                      <p:nvPr/>
                    </p:nvPicPr>
                    <p:blipFill>
                      <a:blip r:embed="rId13"/>
                      <a:stretch>
                        <a:fillRect/>
                      </a:stretch>
                    </p:blipFill>
                    <p:spPr>
                      <a:xfrm>
                        <a:off x="10916622" y="5677687"/>
                        <a:ext cx="245831" cy="339337"/>
                      </a:xfrm>
                      <a:prstGeom prst="rect">
                        <a:avLst/>
                      </a:prstGeom>
                    </p:spPr>
                  </p:pic>
                </p:oleObj>
              </mc:Fallback>
            </mc:AlternateContent>
          </a:graphicData>
        </a:graphic>
      </p:graphicFrame>
      <p:sp>
        <p:nvSpPr>
          <p:cNvPr id="60" name="文本框 59">
            <a:extLst>
              <a:ext uri="{FF2B5EF4-FFF2-40B4-BE49-F238E27FC236}">
                <a16:creationId xmlns:a16="http://schemas.microsoft.com/office/drawing/2014/main" id="{C9DCE089-4862-4426-B613-85F5A6D33C09}"/>
              </a:ext>
            </a:extLst>
          </p:cNvPr>
          <p:cNvSpPr txBox="1"/>
          <p:nvPr/>
        </p:nvSpPr>
        <p:spPr>
          <a:xfrm>
            <a:off x="9522760" y="4674025"/>
            <a:ext cx="492443" cy="561429"/>
          </a:xfrm>
          <a:prstGeom prst="rect">
            <a:avLst/>
          </a:prstGeom>
          <a:noFill/>
        </p:spPr>
        <p:txBody>
          <a:bodyPr vert="eaVert" wrap="square" rtlCol="0">
            <a:spAutoFit/>
          </a:bodyPr>
          <a:lstStyle/>
          <a:p>
            <a:r>
              <a:rPr lang="en-US" altLang="zh-CN" sz="2000" b="1" dirty="0">
                <a:latin typeface="Times" panose="02020603050405020304" pitchFamily="18" charset="0"/>
                <a:ea typeface="黑体" panose="02010609060101010101" pitchFamily="49" charset="-122"/>
                <a:cs typeface="Times" panose="02020603050405020304" pitchFamily="18" charset="0"/>
              </a:rPr>
              <a:t>…</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graphicFrame>
        <p:nvGraphicFramePr>
          <p:cNvPr id="61" name="对象 60">
            <a:extLst>
              <a:ext uri="{FF2B5EF4-FFF2-40B4-BE49-F238E27FC236}">
                <a16:creationId xmlns:a16="http://schemas.microsoft.com/office/drawing/2014/main" id="{7514286C-8E7A-444A-9CB8-AC01B869C809}"/>
              </a:ext>
            </a:extLst>
          </p:cNvPr>
          <p:cNvGraphicFramePr>
            <a:graphicFrameLocks noChangeAspect="1"/>
          </p:cNvGraphicFramePr>
          <p:nvPr>
            <p:extLst>
              <p:ext uri="{D42A27DB-BD31-4B8C-83A1-F6EECF244321}">
                <p14:modId xmlns:p14="http://schemas.microsoft.com/office/powerpoint/2010/main" val="3893013548"/>
              </p:ext>
            </p:extLst>
          </p:nvPr>
        </p:nvGraphicFramePr>
        <p:xfrm>
          <a:off x="7262960" y="2522003"/>
          <a:ext cx="198828" cy="326544"/>
        </p:xfrm>
        <a:graphic>
          <a:graphicData uri="http://schemas.openxmlformats.org/presentationml/2006/ole">
            <mc:AlternateContent xmlns:mc="http://schemas.openxmlformats.org/markup-compatibility/2006">
              <mc:Choice xmlns:v="urn:schemas-microsoft-com:vml" Requires="v">
                <p:oleObj spid="_x0000_s15226" name="Equation" r:id="rId14" imgW="139680" imgH="228600" progId="Equation.DSMT4">
                  <p:embed/>
                </p:oleObj>
              </mc:Choice>
              <mc:Fallback>
                <p:oleObj name="Equation" r:id="rId14" imgW="139680" imgH="228600" progId="Equation.DSMT4">
                  <p:embed/>
                  <p:pic>
                    <p:nvPicPr>
                      <p:cNvPr id="61" name="对象 60">
                        <a:extLst>
                          <a:ext uri="{FF2B5EF4-FFF2-40B4-BE49-F238E27FC236}">
                            <a16:creationId xmlns:a16="http://schemas.microsoft.com/office/drawing/2014/main" id="{7514286C-8E7A-444A-9CB8-AC01B869C809}"/>
                          </a:ext>
                        </a:extLst>
                      </p:cNvPr>
                      <p:cNvPicPr/>
                      <p:nvPr/>
                    </p:nvPicPr>
                    <p:blipFill>
                      <a:blip r:embed="rId15"/>
                      <a:stretch>
                        <a:fillRect/>
                      </a:stretch>
                    </p:blipFill>
                    <p:spPr>
                      <a:xfrm>
                        <a:off x="7262960" y="2522003"/>
                        <a:ext cx="198828" cy="326544"/>
                      </a:xfrm>
                      <a:prstGeom prst="rect">
                        <a:avLst/>
                      </a:prstGeom>
                    </p:spPr>
                  </p:pic>
                </p:oleObj>
              </mc:Fallback>
            </mc:AlternateContent>
          </a:graphicData>
        </a:graphic>
      </p:graphicFrame>
      <p:graphicFrame>
        <p:nvGraphicFramePr>
          <p:cNvPr id="62" name="对象 61">
            <a:extLst>
              <a:ext uri="{FF2B5EF4-FFF2-40B4-BE49-F238E27FC236}">
                <a16:creationId xmlns:a16="http://schemas.microsoft.com/office/drawing/2014/main" id="{F37CD81F-6B17-4373-B715-2B27A575E9B9}"/>
              </a:ext>
            </a:extLst>
          </p:cNvPr>
          <p:cNvGraphicFramePr>
            <a:graphicFrameLocks noChangeAspect="1"/>
          </p:cNvGraphicFramePr>
          <p:nvPr>
            <p:extLst>
              <p:ext uri="{D42A27DB-BD31-4B8C-83A1-F6EECF244321}">
                <p14:modId xmlns:p14="http://schemas.microsoft.com/office/powerpoint/2010/main" val="907187712"/>
              </p:ext>
            </p:extLst>
          </p:nvPr>
        </p:nvGraphicFramePr>
        <p:xfrm>
          <a:off x="7669811" y="3283554"/>
          <a:ext cx="209015" cy="290300"/>
        </p:xfrm>
        <a:graphic>
          <a:graphicData uri="http://schemas.openxmlformats.org/presentationml/2006/ole">
            <mc:AlternateContent xmlns:mc="http://schemas.openxmlformats.org/markup-compatibility/2006">
              <mc:Choice xmlns:v="urn:schemas-microsoft-com:vml" Requires="v">
                <p:oleObj spid="_x0000_s15227" name="Equation" r:id="rId16" imgW="164880" imgH="228600" progId="Equation.DSMT4">
                  <p:embed/>
                </p:oleObj>
              </mc:Choice>
              <mc:Fallback>
                <p:oleObj name="Equation" r:id="rId16" imgW="164880" imgH="228600" progId="Equation.DSMT4">
                  <p:embed/>
                  <p:pic>
                    <p:nvPicPr>
                      <p:cNvPr id="62" name="对象 61">
                        <a:extLst>
                          <a:ext uri="{FF2B5EF4-FFF2-40B4-BE49-F238E27FC236}">
                            <a16:creationId xmlns:a16="http://schemas.microsoft.com/office/drawing/2014/main" id="{F37CD81F-6B17-4373-B715-2B27A575E9B9}"/>
                          </a:ext>
                        </a:extLst>
                      </p:cNvPr>
                      <p:cNvPicPr/>
                      <p:nvPr/>
                    </p:nvPicPr>
                    <p:blipFill>
                      <a:blip r:embed="rId17"/>
                      <a:stretch>
                        <a:fillRect/>
                      </a:stretch>
                    </p:blipFill>
                    <p:spPr>
                      <a:xfrm>
                        <a:off x="7669811" y="3283554"/>
                        <a:ext cx="209015" cy="290300"/>
                      </a:xfrm>
                      <a:prstGeom prst="rect">
                        <a:avLst/>
                      </a:prstGeom>
                    </p:spPr>
                  </p:pic>
                </p:oleObj>
              </mc:Fallback>
            </mc:AlternateContent>
          </a:graphicData>
        </a:graphic>
      </p:graphicFrame>
      <p:graphicFrame>
        <p:nvGraphicFramePr>
          <p:cNvPr id="63" name="对象 62">
            <a:extLst>
              <a:ext uri="{FF2B5EF4-FFF2-40B4-BE49-F238E27FC236}">
                <a16:creationId xmlns:a16="http://schemas.microsoft.com/office/drawing/2014/main" id="{D852574B-F06F-465F-B681-51228D19E6E6}"/>
              </a:ext>
            </a:extLst>
          </p:cNvPr>
          <p:cNvGraphicFramePr>
            <a:graphicFrameLocks noChangeAspect="1"/>
          </p:cNvGraphicFramePr>
          <p:nvPr>
            <p:extLst>
              <p:ext uri="{D42A27DB-BD31-4B8C-83A1-F6EECF244321}">
                <p14:modId xmlns:p14="http://schemas.microsoft.com/office/powerpoint/2010/main" val="3186084242"/>
              </p:ext>
            </p:extLst>
          </p:nvPr>
        </p:nvGraphicFramePr>
        <p:xfrm>
          <a:off x="8595795" y="2729323"/>
          <a:ext cx="207724" cy="290300"/>
        </p:xfrm>
        <a:graphic>
          <a:graphicData uri="http://schemas.openxmlformats.org/presentationml/2006/ole">
            <mc:AlternateContent xmlns:mc="http://schemas.openxmlformats.org/markup-compatibility/2006">
              <mc:Choice xmlns:v="urn:schemas-microsoft-com:vml" Requires="v">
                <p:oleObj spid="_x0000_s15228" name="Equation" r:id="rId18" imgW="164880" imgH="228600" progId="Equation.DSMT4">
                  <p:embed/>
                </p:oleObj>
              </mc:Choice>
              <mc:Fallback>
                <p:oleObj name="Equation" r:id="rId18" imgW="164880" imgH="228600" progId="Equation.DSMT4">
                  <p:embed/>
                  <p:pic>
                    <p:nvPicPr>
                      <p:cNvPr id="63" name="对象 62">
                        <a:extLst>
                          <a:ext uri="{FF2B5EF4-FFF2-40B4-BE49-F238E27FC236}">
                            <a16:creationId xmlns:a16="http://schemas.microsoft.com/office/drawing/2014/main" id="{D852574B-F06F-465F-B681-51228D19E6E6}"/>
                          </a:ext>
                        </a:extLst>
                      </p:cNvPr>
                      <p:cNvPicPr/>
                      <p:nvPr/>
                    </p:nvPicPr>
                    <p:blipFill>
                      <a:blip r:embed="rId19"/>
                      <a:stretch>
                        <a:fillRect/>
                      </a:stretch>
                    </p:blipFill>
                    <p:spPr>
                      <a:xfrm>
                        <a:off x="8595795" y="2729323"/>
                        <a:ext cx="207724" cy="290300"/>
                      </a:xfrm>
                      <a:prstGeom prst="rect">
                        <a:avLst/>
                      </a:prstGeom>
                    </p:spPr>
                  </p:pic>
                </p:oleObj>
              </mc:Fallback>
            </mc:AlternateContent>
          </a:graphicData>
        </a:graphic>
      </p:graphicFrame>
      <p:sp>
        <p:nvSpPr>
          <p:cNvPr id="64" name="矩形 63">
            <a:extLst>
              <a:ext uri="{FF2B5EF4-FFF2-40B4-BE49-F238E27FC236}">
                <a16:creationId xmlns:a16="http://schemas.microsoft.com/office/drawing/2014/main" id="{702BCA0F-EBE8-4978-BA98-95EC3917EC5F}"/>
              </a:ext>
            </a:extLst>
          </p:cNvPr>
          <p:cNvSpPr/>
          <p:nvPr/>
        </p:nvSpPr>
        <p:spPr bwMode="auto">
          <a:xfrm>
            <a:off x="8842132" y="2455475"/>
            <a:ext cx="1825867" cy="904379"/>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Times" panose="02020603050405020304" pitchFamily="18" charset="0"/>
              <a:ea typeface="黑体" panose="02010609060101010101" pitchFamily="49" charset="-122"/>
              <a:cs typeface="Times" panose="02020603050405020304" pitchFamily="18" charset="0"/>
            </a:endParaRPr>
          </a:p>
        </p:txBody>
      </p:sp>
      <p:sp>
        <p:nvSpPr>
          <p:cNvPr id="65" name="矩形 64">
            <a:extLst>
              <a:ext uri="{FF2B5EF4-FFF2-40B4-BE49-F238E27FC236}">
                <a16:creationId xmlns:a16="http://schemas.microsoft.com/office/drawing/2014/main" id="{194C2F9B-B4B2-4A9A-8AF3-BEE4B38B76BF}"/>
              </a:ext>
            </a:extLst>
          </p:cNvPr>
          <p:cNvSpPr/>
          <p:nvPr/>
        </p:nvSpPr>
        <p:spPr>
          <a:xfrm>
            <a:off x="9078116" y="2425209"/>
            <a:ext cx="1353897" cy="369332"/>
          </a:xfrm>
          <a:prstGeom prst="rect">
            <a:avLst/>
          </a:prstGeom>
        </p:spPr>
        <p:txBody>
          <a:bodyPr wrap="none">
            <a:spAutoFit/>
          </a:bodyPr>
          <a:lstStyle/>
          <a:p>
            <a:r>
              <a:rPr lang="en-US" altLang="zh-CN" sz="18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Combiner 1</a:t>
            </a:r>
            <a:endParaRPr lang="zh-CN" altLang="en-US" sz="1800" b="1" dirty="0">
              <a:latin typeface="Times" panose="02020603050405020304" pitchFamily="18" charset="0"/>
              <a:ea typeface="黑体" panose="02010609060101010101" pitchFamily="49" charset="-122"/>
              <a:cs typeface="Times" panose="02020603050405020304" pitchFamily="18" charset="0"/>
            </a:endParaRPr>
          </a:p>
        </p:txBody>
      </p:sp>
      <p:cxnSp>
        <p:nvCxnSpPr>
          <p:cNvPr id="66" name="直接箭头连接符 65">
            <a:extLst>
              <a:ext uri="{FF2B5EF4-FFF2-40B4-BE49-F238E27FC236}">
                <a16:creationId xmlns:a16="http://schemas.microsoft.com/office/drawing/2014/main" id="{20FCA0FE-F1CB-49D3-B415-49E10D936C0E}"/>
              </a:ext>
            </a:extLst>
          </p:cNvPr>
          <p:cNvCxnSpPr>
            <a:cxnSpLocks/>
            <a:endCxn id="67" idx="1"/>
          </p:cNvCxnSpPr>
          <p:nvPr/>
        </p:nvCxnSpPr>
        <p:spPr bwMode="auto">
          <a:xfrm>
            <a:off x="8299331" y="3013487"/>
            <a:ext cx="894299" cy="0"/>
          </a:xfrm>
          <a:prstGeom prst="straightConnector1">
            <a:avLst/>
          </a:prstGeom>
          <a:solidFill>
            <a:schemeClr val="accent1"/>
          </a:solidFill>
          <a:ln w="38100" cap="flat" cmpd="sng" algn="ctr">
            <a:solidFill>
              <a:schemeClr val="tx1"/>
            </a:solidFill>
            <a:prstDash val="solid"/>
            <a:round/>
            <a:headEnd type="none" w="med" len="med"/>
            <a:tailEnd type="triangle"/>
          </a:ln>
        </p:spPr>
      </p:cxnSp>
      <p:sp>
        <p:nvSpPr>
          <p:cNvPr id="67" name="矩形 66">
            <a:extLst>
              <a:ext uri="{FF2B5EF4-FFF2-40B4-BE49-F238E27FC236}">
                <a16:creationId xmlns:a16="http://schemas.microsoft.com/office/drawing/2014/main" id="{870BF999-6BF2-43F4-AC60-778115B8F3EE}"/>
              </a:ext>
            </a:extLst>
          </p:cNvPr>
          <p:cNvSpPr/>
          <p:nvPr/>
        </p:nvSpPr>
        <p:spPr bwMode="auto">
          <a:xfrm>
            <a:off x="9193630" y="2750947"/>
            <a:ext cx="1187887" cy="525080"/>
          </a:xfrm>
          <a:prstGeom prst="rect">
            <a:avLst/>
          </a:prstGeom>
          <a:solidFill>
            <a:srgbClr val="FFC000"/>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Times" panose="02020603050405020304" pitchFamily="18" charset="0"/>
              <a:ea typeface="黑体" panose="02010609060101010101" pitchFamily="49" charset="-122"/>
              <a:cs typeface="Times" panose="02020603050405020304" pitchFamily="18" charset="0"/>
            </a:endParaRPr>
          </a:p>
        </p:txBody>
      </p:sp>
      <p:graphicFrame>
        <p:nvGraphicFramePr>
          <p:cNvPr id="68" name="对象 67">
            <a:extLst>
              <a:ext uri="{FF2B5EF4-FFF2-40B4-BE49-F238E27FC236}">
                <a16:creationId xmlns:a16="http://schemas.microsoft.com/office/drawing/2014/main" id="{EB8B4509-DCFA-4A07-8D0D-DC0D1B3A19A5}"/>
              </a:ext>
            </a:extLst>
          </p:cNvPr>
          <p:cNvGraphicFramePr>
            <a:graphicFrameLocks noChangeAspect="1"/>
          </p:cNvGraphicFramePr>
          <p:nvPr>
            <p:extLst>
              <p:ext uri="{D42A27DB-BD31-4B8C-83A1-F6EECF244321}">
                <p14:modId xmlns:p14="http://schemas.microsoft.com/office/powerpoint/2010/main" val="921150434"/>
              </p:ext>
            </p:extLst>
          </p:nvPr>
        </p:nvGraphicFramePr>
        <p:xfrm>
          <a:off x="9333488" y="2752674"/>
          <a:ext cx="903153" cy="548343"/>
        </p:xfrm>
        <a:graphic>
          <a:graphicData uri="http://schemas.openxmlformats.org/presentationml/2006/ole">
            <mc:AlternateContent xmlns:mc="http://schemas.openxmlformats.org/markup-compatibility/2006">
              <mc:Choice xmlns:v="urn:schemas-microsoft-com:vml" Requires="v">
                <p:oleObj spid="_x0000_s15229" name="Equation" r:id="rId20" imgW="711000" imgH="431640" progId="Equation.DSMT4">
                  <p:embed/>
                </p:oleObj>
              </mc:Choice>
              <mc:Fallback>
                <p:oleObj name="Equation" r:id="rId20" imgW="711000" imgH="431640" progId="Equation.DSMT4">
                  <p:embed/>
                  <p:pic>
                    <p:nvPicPr>
                      <p:cNvPr id="68" name="对象 67">
                        <a:extLst>
                          <a:ext uri="{FF2B5EF4-FFF2-40B4-BE49-F238E27FC236}">
                            <a16:creationId xmlns:a16="http://schemas.microsoft.com/office/drawing/2014/main" id="{EB8B4509-DCFA-4A07-8D0D-DC0D1B3A19A5}"/>
                          </a:ext>
                        </a:extLst>
                      </p:cNvPr>
                      <p:cNvPicPr/>
                      <p:nvPr/>
                    </p:nvPicPr>
                    <p:blipFill>
                      <a:blip r:embed="rId21"/>
                      <a:stretch>
                        <a:fillRect/>
                      </a:stretch>
                    </p:blipFill>
                    <p:spPr>
                      <a:xfrm>
                        <a:off x="9333488" y="2752674"/>
                        <a:ext cx="903153" cy="548343"/>
                      </a:xfrm>
                      <a:prstGeom prst="rect">
                        <a:avLst/>
                      </a:prstGeom>
                    </p:spPr>
                  </p:pic>
                </p:oleObj>
              </mc:Fallback>
            </mc:AlternateContent>
          </a:graphicData>
        </a:graphic>
      </p:graphicFrame>
      <p:cxnSp>
        <p:nvCxnSpPr>
          <p:cNvPr id="69" name="直接箭头连接符 68">
            <a:extLst>
              <a:ext uri="{FF2B5EF4-FFF2-40B4-BE49-F238E27FC236}">
                <a16:creationId xmlns:a16="http://schemas.microsoft.com/office/drawing/2014/main" id="{1732CE10-8373-4143-8344-16BDBC8293D8}"/>
              </a:ext>
            </a:extLst>
          </p:cNvPr>
          <p:cNvCxnSpPr>
            <a:cxnSpLocks/>
            <a:stCxn id="67" idx="3"/>
          </p:cNvCxnSpPr>
          <p:nvPr/>
        </p:nvCxnSpPr>
        <p:spPr bwMode="auto">
          <a:xfrm>
            <a:off x="10381518" y="3013487"/>
            <a:ext cx="509939" cy="0"/>
          </a:xfrm>
          <a:prstGeom prst="straightConnector1">
            <a:avLst/>
          </a:prstGeom>
          <a:solidFill>
            <a:schemeClr val="accent1"/>
          </a:solidFill>
          <a:ln w="38100" cap="flat" cmpd="sng" algn="ctr">
            <a:solidFill>
              <a:schemeClr val="tx1"/>
            </a:solidFill>
            <a:prstDash val="solid"/>
            <a:round/>
            <a:headEnd type="none" w="med" len="med"/>
            <a:tailEnd type="triangle"/>
          </a:ln>
        </p:spPr>
      </p:cxnSp>
      <p:graphicFrame>
        <p:nvGraphicFramePr>
          <p:cNvPr id="70" name="对象 69">
            <a:extLst>
              <a:ext uri="{FF2B5EF4-FFF2-40B4-BE49-F238E27FC236}">
                <a16:creationId xmlns:a16="http://schemas.microsoft.com/office/drawing/2014/main" id="{288AB2CE-1C22-487D-8069-A919DBF5E27E}"/>
              </a:ext>
            </a:extLst>
          </p:cNvPr>
          <p:cNvGraphicFramePr>
            <a:graphicFrameLocks noChangeAspect="1"/>
          </p:cNvGraphicFramePr>
          <p:nvPr>
            <p:extLst>
              <p:ext uri="{D42A27DB-BD31-4B8C-83A1-F6EECF244321}">
                <p14:modId xmlns:p14="http://schemas.microsoft.com/office/powerpoint/2010/main" val="2493555274"/>
              </p:ext>
            </p:extLst>
          </p:nvPr>
        </p:nvGraphicFramePr>
        <p:xfrm>
          <a:off x="10905312" y="2822849"/>
          <a:ext cx="228370" cy="339327"/>
        </p:xfrm>
        <a:graphic>
          <a:graphicData uri="http://schemas.openxmlformats.org/presentationml/2006/ole">
            <mc:AlternateContent xmlns:mc="http://schemas.openxmlformats.org/markup-compatibility/2006">
              <mc:Choice xmlns:v="urn:schemas-microsoft-com:vml" Requires="v">
                <p:oleObj spid="_x0000_s15230" name="Equation" r:id="rId22" imgW="152280" imgH="228600" progId="Equation.DSMT4">
                  <p:embed/>
                </p:oleObj>
              </mc:Choice>
              <mc:Fallback>
                <p:oleObj name="Equation" r:id="rId22" imgW="152280" imgH="228600" progId="Equation.DSMT4">
                  <p:embed/>
                  <p:pic>
                    <p:nvPicPr>
                      <p:cNvPr id="70" name="对象 69">
                        <a:extLst>
                          <a:ext uri="{FF2B5EF4-FFF2-40B4-BE49-F238E27FC236}">
                            <a16:creationId xmlns:a16="http://schemas.microsoft.com/office/drawing/2014/main" id="{288AB2CE-1C22-487D-8069-A919DBF5E27E}"/>
                          </a:ext>
                        </a:extLst>
                      </p:cNvPr>
                      <p:cNvPicPr/>
                      <p:nvPr/>
                    </p:nvPicPr>
                    <p:blipFill>
                      <a:blip r:embed="rId23"/>
                      <a:stretch>
                        <a:fillRect/>
                      </a:stretch>
                    </p:blipFill>
                    <p:spPr>
                      <a:xfrm>
                        <a:off x="10905312" y="2822849"/>
                        <a:ext cx="228370" cy="339327"/>
                      </a:xfrm>
                      <a:prstGeom prst="rect">
                        <a:avLst/>
                      </a:prstGeom>
                    </p:spPr>
                  </p:pic>
                </p:oleObj>
              </mc:Fallback>
            </mc:AlternateContent>
          </a:graphicData>
        </a:graphic>
      </p:graphicFrame>
      <p:graphicFrame>
        <p:nvGraphicFramePr>
          <p:cNvPr id="71" name="对象 70">
            <a:extLst>
              <a:ext uri="{FF2B5EF4-FFF2-40B4-BE49-F238E27FC236}">
                <a16:creationId xmlns:a16="http://schemas.microsoft.com/office/drawing/2014/main" id="{28CA0C49-E098-4DDD-9A94-F2C473AB3CC3}"/>
              </a:ext>
            </a:extLst>
          </p:cNvPr>
          <p:cNvGraphicFramePr>
            <a:graphicFrameLocks noChangeAspect="1"/>
          </p:cNvGraphicFramePr>
          <p:nvPr>
            <p:extLst>
              <p:ext uri="{D42A27DB-BD31-4B8C-83A1-F6EECF244321}">
                <p14:modId xmlns:p14="http://schemas.microsoft.com/office/powerpoint/2010/main" val="1064819344"/>
              </p:ext>
            </p:extLst>
          </p:nvPr>
        </p:nvGraphicFramePr>
        <p:xfrm>
          <a:off x="7243139" y="3664289"/>
          <a:ext cx="235110" cy="326543"/>
        </p:xfrm>
        <a:graphic>
          <a:graphicData uri="http://schemas.openxmlformats.org/presentationml/2006/ole">
            <mc:AlternateContent xmlns:mc="http://schemas.openxmlformats.org/markup-compatibility/2006">
              <mc:Choice xmlns:v="urn:schemas-microsoft-com:vml" Requires="v">
                <p:oleObj spid="_x0000_s15231" name="Equation" r:id="rId24" imgW="164880" imgH="228600" progId="Equation.DSMT4">
                  <p:embed/>
                </p:oleObj>
              </mc:Choice>
              <mc:Fallback>
                <p:oleObj name="Equation" r:id="rId24" imgW="164880" imgH="228600" progId="Equation.DSMT4">
                  <p:embed/>
                  <p:pic>
                    <p:nvPicPr>
                      <p:cNvPr id="71" name="对象 70">
                        <a:extLst>
                          <a:ext uri="{FF2B5EF4-FFF2-40B4-BE49-F238E27FC236}">
                            <a16:creationId xmlns:a16="http://schemas.microsoft.com/office/drawing/2014/main" id="{28CA0C49-E098-4DDD-9A94-F2C473AB3CC3}"/>
                          </a:ext>
                        </a:extLst>
                      </p:cNvPr>
                      <p:cNvPicPr/>
                      <p:nvPr/>
                    </p:nvPicPr>
                    <p:blipFill>
                      <a:blip r:embed="rId25"/>
                      <a:stretch>
                        <a:fillRect/>
                      </a:stretch>
                    </p:blipFill>
                    <p:spPr>
                      <a:xfrm>
                        <a:off x="7243139" y="3664289"/>
                        <a:ext cx="235110" cy="326543"/>
                      </a:xfrm>
                      <a:prstGeom prst="rect">
                        <a:avLst/>
                      </a:prstGeom>
                    </p:spPr>
                  </p:pic>
                </p:oleObj>
              </mc:Fallback>
            </mc:AlternateContent>
          </a:graphicData>
        </a:graphic>
      </p:graphicFrame>
      <p:graphicFrame>
        <p:nvGraphicFramePr>
          <p:cNvPr id="72" name="对象 71">
            <a:extLst>
              <a:ext uri="{FF2B5EF4-FFF2-40B4-BE49-F238E27FC236}">
                <a16:creationId xmlns:a16="http://schemas.microsoft.com/office/drawing/2014/main" id="{64B0BC67-8051-49C7-99D3-B1C59EAB9234}"/>
              </a:ext>
            </a:extLst>
          </p:cNvPr>
          <p:cNvGraphicFramePr>
            <a:graphicFrameLocks noChangeAspect="1"/>
          </p:cNvGraphicFramePr>
          <p:nvPr>
            <p:extLst>
              <p:ext uri="{D42A27DB-BD31-4B8C-83A1-F6EECF244321}">
                <p14:modId xmlns:p14="http://schemas.microsoft.com/office/powerpoint/2010/main" val="3442862433"/>
              </p:ext>
            </p:extLst>
          </p:nvPr>
        </p:nvGraphicFramePr>
        <p:xfrm>
          <a:off x="7662257" y="4438792"/>
          <a:ext cx="225788" cy="290299"/>
        </p:xfrm>
        <a:graphic>
          <a:graphicData uri="http://schemas.openxmlformats.org/presentationml/2006/ole">
            <mc:AlternateContent xmlns:mc="http://schemas.openxmlformats.org/markup-compatibility/2006">
              <mc:Choice xmlns:v="urn:schemas-microsoft-com:vml" Requires="v">
                <p:oleObj spid="_x0000_s15232" name="Equation" r:id="rId26" imgW="177480" imgH="228600" progId="Equation.DSMT4">
                  <p:embed/>
                </p:oleObj>
              </mc:Choice>
              <mc:Fallback>
                <p:oleObj name="Equation" r:id="rId26" imgW="177480" imgH="228600" progId="Equation.DSMT4">
                  <p:embed/>
                  <p:pic>
                    <p:nvPicPr>
                      <p:cNvPr id="72" name="对象 71">
                        <a:extLst>
                          <a:ext uri="{FF2B5EF4-FFF2-40B4-BE49-F238E27FC236}">
                            <a16:creationId xmlns:a16="http://schemas.microsoft.com/office/drawing/2014/main" id="{64B0BC67-8051-49C7-99D3-B1C59EAB9234}"/>
                          </a:ext>
                        </a:extLst>
                      </p:cNvPr>
                      <p:cNvPicPr/>
                      <p:nvPr/>
                    </p:nvPicPr>
                    <p:blipFill>
                      <a:blip r:embed="rId27"/>
                      <a:stretch>
                        <a:fillRect/>
                      </a:stretch>
                    </p:blipFill>
                    <p:spPr>
                      <a:xfrm>
                        <a:off x="7662257" y="4438792"/>
                        <a:ext cx="225788" cy="290299"/>
                      </a:xfrm>
                      <a:prstGeom prst="rect">
                        <a:avLst/>
                      </a:prstGeom>
                    </p:spPr>
                  </p:pic>
                </p:oleObj>
              </mc:Fallback>
            </mc:AlternateContent>
          </a:graphicData>
        </a:graphic>
      </p:graphicFrame>
      <p:graphicFrame>
        <p:nvGraphicFramePr>
          <p:cNvPr id="73" name="对象 72">
            <a:extLst>
              <a:ext uri="{FF2B5EF4-FFF2-40B4-BE49-F238E27FC236}">
                <a16:creationId xmlns:a16="http://schemas.microsoft.com/office/drawing/2014/main" id="{E009E46F-3DA9-4D40-956F-F39EAA46862C}"/>
              </a:ext>
            </a:extLst>
          </p:cNvPr>
          <p:cNvGraphicFramePr>
            <a:graphicFrameLocks noChangeAspect="1"/>
          </p:cNvGraphicFramePr>
          <p:nvPr>
            <p:extLst>
              <p:ext uri="{D42A27DB-BD31-4B8C-83A1-F6EECF244321}">
                <p14:modId xmlns:p14="http://schemas.microsoft.com/office/powerpoint/2010/main" val="4143058381"/>
              </p:ext>
            </p:extLst>
          </p:nvPr>
        </p:nvGraphicFramePr>
        <p:xfrm>
          <a:off x="8538884" y="3852515"/>
          <a:ext cx="224498" cy="290300"/>
        </p:xfrm>
        <a:graphic>
          <a:graphicData uri="http://schemas.openxmlformats.org/presentationml/2006/ole">
            <mc:AlternateContent xmlns:mc="http://schemas.openxmlformats.org/markup-compatibility/2006">
              <mc:Choice xmlns:v="urn:schemas-microsoft-com:vml" Requires="v">
                <p:oleObj spid="_x0000_s15233" name="Equation" r:id="rId28" imgW="177480" imgH="228600" progId="Equation.DSMT4">
                  <p:embed/>
                </p:oleObj>
              </mc:Choice>
              <mc:Fallback>
                <p:oleObj name="Equation" r:id="rId28" imgW="177480" imgH="228600" progId="Equation.DSMT4">
                  <p:embed/>
                  <p:pic>
                    <p:nvPicPr>
                      <p:cNvPr id="73" name="对象 72">
                        <a:extLst>
                          <a:ext uri="{FF2B5EF4-FFF2-40B4-BE49-F238E27FC236}">
                            <a16:creationId xmlns:a16="http://schemas.microsoft.com/office/drawing/2014/main" id="{E009E46F-3DA9-4D40-956F-F39EAA46862C}"/>
                          </a:ext>
                        </a:extLst>
                      </p:cNvPr>
                      <p:cNvPicPr/>
                      <p:nvPr/>
                    </p:nvPicPr>
                    <p:blipFill>
                      <a:blip r:embed="rId29"/>
                      <a:stretch>
                        <a:fillRect/>
                      </a:stretch>
                    </p:blipFill>
                    <p:spPr>
                      <a:xfrm>
                        <a:off x="8538884" y="3852515"/>
                        <a:ext cx="224498" cy="290300"/>
                      </a:xfrm>
                      <a:prstGeom prst="rect">
                        <a:avLst/>
                      </a:prstGeom>
                    </p:spPr>
                  </p:pic>
                </p:oleObj>
              </mc:Fallback>
            </mc:AlternateContent>
          </a:graphicData>
        </a:graphic>
      </p:graphicFrame>
      <p:sp>
        <p:nvSpPr>
          <p:cNvPr id="75" name="矩形 74">
            <a:extLst>
              <a:ext uri="{FF2B5EF4-FFF2-40B4-BE49-F238E27FC236}">
                <a16:creationId xmlns:a16="http://schemas.microsoft.com/office/drawing/2014/main" id="{8F01F4E2-98A3-4AE3-96A2-ABC41BD15406}"/>
              </a:ext>
            </a:extLst>
          </p:cNvPr>
          <p:cNvSpPr/>
          <p:nvPr/>
        </p:nvSpPr>
        <p:spPr>
          <a:xfrm>
            <a:off x="9078116" y="3558617"/>
            <a:ext cx="1353897" cy="369332"/>
          </a:xfrm>
          <a:prstGeom prst="rect">
            <a:avLst/>
          </a:prstGeom>
        </p:spPr>
        <p:txBody>
          <a:bodyPr wrap="none">
            <a:spAutoFit/>
          </a:bodyPr>
          <a:lstStyle/>
          <a:p>
            <a:r>
              <a:rPr lang="en-US" altLang="zh-CN" sz="1800" b="1" dirty="0">
                <a:solidFill>
                  <a:srgbClr val="000000"/>
                </a:solidFill>
                <a:latin typeface="Times" panose="02020603050405020304" pitchFamily="18" charset="0"/>
                <a:ea typeface="黑体" panose="02010609060101010101" pitchFamily="49" charset="-122"/>
                <a:cs typeface="Times" panose="02020603050405020304" pitchFamily="18" charset="0"/>
              </a:rPr>
              <a:t>Combiner </a:t>
            </a:r>
            <a:r>
              <a:rPr lang="en-US" altLang="zh-CN" sz="18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2</a:t>
            </a:r>
            <a:endParaRPr lang="zh-CN" altLang="en-US" sz="1800" b="1" dirty="0">
              <a:latin typeface="Times" panose="02020603050405020304" pitchFamily="18" charset="0"/>
              <a:ea typeface="黑体" panose="02010609060101010101" pitchFamily="49" charset="-122"/>
              <a:cs typeface="Times" panose="02020603050405020304" pitchFamily="18" charset="0"/>
            </a:endParaRPr>
          </a:p>
        </p:txBody>
      </p:sp>
      <p:cxnSp>
        <p:nvCxnSpPr>
          <p:cNvPr id="76" name="直接箭头连接符 75">
            <a:extLst>
              <a:ext uri="{FF2B5EF4-FFF2-40B4-BE49-F238E27FC236}">
                <a16:creationId xmlns:a16="http://schemas.microsoft.com/office/drawing/2014/main" id="{61790049-6F40-4B50-B395-647A38C513F3}"/>
              </a:ext>
            </a:extLst>
          </p:cNvPr>
          <p:cNvCxnSpPr>
            <a:cxnSpLocks/>
          </p:cNvCxnSpPr>
          <p:nvPr/>
        </p:nvCxnSpPr>
        <p:spPr bwMode="auto">
          <a:xfrm>
            <a:off x="8375404" y="4150328"/>
            <a:ext cx="811410" cy="0"/>
          </a:xfrm>
          <a:prstGeom prst="straightConnector1">
            <a:avLst/>
          </a:prstGeom>
          <a:solidFill>
            <a:schemeClr val="accent1"/>
          </a:solidFill>
          <a:ln w="38100" cap="flat" cmpd="sng" algn="ctr">
            <a:solidFill>
              <a:schemeClr val="tx1"/>
            </a:solidFill>
            <a:prstDash val="solid"/>
            <a:round/>
            <a:headEnd type="none" w="med" len="med"/>
            <a:tailEnd type="triangle"/>
          </a:ln>
        </p:spPr>
      </p:cxnSp>
      <p:graphicFrame>
        <p:nvGraphicFramePr>
          <p:cNvPr id="78" name="对象 77">
            <a:extLst>
              <a:ext uri="{FF2B5EF4-FFF2-40B4-BE49-F238E27FC236}">
                <a16:creationId xmlns:a16="http://schemas.microsoft.com/office/drawing/2014/main" id="{62923B5B-238B-4D28-85F4-3CFA90B17015}"/>
              </a:ext>
            </a:extLst>
          </p:cNvPr>
          <p:cNvGraphicFramePr>
            <a:graphicFrameLocks noChangeAspect="1"/>
          </p:cNvGraphicFramePr>
          <p:nvPr>
            <p:extLst>
              <p:ext uri="{D42A27DB-BD31-4B8C-83A1-F6EECF244321}">
                <p14:modId xmlns:p14="http://schemas.microsoft.com/office/powerpoint/2010/main" val="2907329787"/>
              </p:ext>
            </p:extLst>
          </p:nvPr>
        </p:nvGraphicFramePr>
        <p:xfrm>
          <a:off x="9318005" y="3884774"/>
          <a:ext cx="918636" cy="548343"/>
        </p:xfrm>
        <a:graphic>
          <a:graphicData uri="http://schemas.openxmlformats.org/presentationml/2006/ole">
            <mc:AlternateContent xmlns:mc="http://schemas.openxmlformats.org/markup-compatibility/2006">
              <mc:Choice xmlns:v="urn:schemas-microsoft-com:vml" Requires="v">
                <p:oleObj spid="_x0000_s15234" name="Equation" r:id="rId30" imgW="723600" imgH="431640" progId="Equation.DSMT4">
                  <p:embed/>
                </p:oleObj>
              </mc:Choice>
              <mc:Fallback>
                <p:oleObj name="Equation" r:id="rId30" imgW="723600" imgH="431640" progId="Equation.DSMT4">
                  <p:embed/>
                  <p:pic>
                    <p:nvPicPr>
                      <p:cNvPr id="78" name="对象 77">
                        <a:extLst>
                          <a:ext uri="{FF2B5EF4-FFF2-40B4-BE49-F238E27FC236}">
                            <a16:creationId xmlns:a16="http://schemas.microsoft.com/office/drawing/2014/main" id="{62923B5B-238B-4D28-85F4-3CFA90B17015}"/>
                          </a:ext>
                        </a:extLst>
                      </p:cNvPr>
                      <p:cNvPicPr/>
                      <p:nvPr/>
                    </p:nvPicPr>
                    <p:blipFill>
                      <a:blip r:embed="rId31"/>
                      <a:stretch>
                        <a:fillRect/>
                      </a:stretch>
                    </p:blipFill>
                    <p:spPr>
                      <a:xfrm>
                        <a:off x="9318005" y="3884774"/>
                        <a:ext cx="918636" cy="548343"/>
                      </a:xfrm>
                      <a:prstGeom prst="rect">
                        <a:avLst/>
                      </a:prstGeom>
                    </p:spPr>
                  </p:pic>
                </p:oleObj>
              </mc:Fallback>
            </mc:AlternateContent>
          </a:graphicData>
        </a:graphic>
      </p:graphicFrame>
      <p:cxnSp>
        <p:nvCxnSpPr>
          <p:cNvPr id="79" name="直接箭头连接符 78">
            <a:extLst>
              <a:ext uri="{FF2B5EF4-FFF2-40B4-BE49-F238E27FC236}">
                <a16:creationId xmlns:a16="http://schemas.microsoft.com/office/drawing/2014/main" id="{AA7A1475-828F-4123-8F3E-E8274F2E9656}"/>
              </a:ext>
            </a:extLst>
          </p:cNvPr>
          <p:cNvCxnSpPr>
            <a:cxnSpLocks/>
          </p:cNvCxnSpPr>
          <p:nvPr/>
        </p:nvCxnSpPr>
        <p:spPr bwMode="auto">
          <a:xfrm>
            <a:off x="10379363" y="4146664"/>
            <a:ext cx="509939" cy="0"/>
          </a:xfrm>
          <a:prstGeom prst="straightConnector1">
            <a:avLst/>
          </a:prstGeom>
          <a:solidFill>
            <a:schemeClr val="accent1"/>
          </a:solidFill>
          <a:ln w="38100" cap="flat" cmpd="sng" algn="ctr">
            <a:solidFill>
              <a:schemeClr val="tx1"/>
            </a:solidFill>
            <a:prstDash val="solid"/>
            <a:round/>
            <a:headEnd type="none" w="med" len="med"/>
            <a:tailEnd type="triangle"/>
          </a:ln>
        </p:spPr>
      </p:cxnSp>
      <p:graphicFrame>
        <p:nvGraphicFramePr>
          <p:cNvPr id="80" name="对象 79">
            <a:extLst>
              <a:ext uri="{FF2B5EF4-FFF2-40B4-BE49-F238E27FC236}">
                <a16:creationId xmlns:a16="http://schemas.microsoft.com/office/drawing/2014/main" id="{323299C0-580F-48AF-B646-E591246854D9}"/>
              </a:ext>
            </a:extLst>
          </p:cNvPr>
          <p:cNvGraphicFramePr>
            <a:graphicFrameLocks noChangeAspect="1"/>
          </p:cNvGraphicFramePr>
          <p:nvPr>
            <p:extLst>
              <p:ext uri="{D42A27DB-BD31-4B8C-83A1-F6EECF244321}">
                <p14:modId xmlns:p14="http://schemas.microsoft.com/office/powerpoint/2010/main" val="2022493055"/>
              </p:ext>
            </p:extLst>
          </p:nvPr>
        </p:nvGraphicFramePr>
        <p:xfrm>
          <a:off x="10916623" y="3966268"/>
          <a:ext cx="245831" cy="339337"/>
        </p:xfrm>
        <a:graphic>
          <a:graphicData uri="http://schemas.openxmlformats.org/presentationml/2006/ole">
            <mc:AlternateContent xmlns:mc="http://schemas.openxmlformats.org/markup-compatibility/2006">
              <mc:Choice xmlns:v="urn:schemas-microsoft-com:vml" Requires="v">
                <p:oleObj spid="_x0000_s15235" name="Equation" r:id="rId32" imgW="164880" imgH="228600" progId="Equation.DSMT4">
                  <p:embed/>
                </p:oleObj>
              </mc:Choice>
              <mc:Fallback>
                <p:oleObj name="Equation" r:id="rId32" imgW="164880" imgH="228600" progId="Equation.DSMT4">
                  <p:embed/>
                  <p:pic>
                    <p:nvPicPr>
                      <p:cNvPr id="80" name="对象 79">
                        <a:extLst>
                          <a:ext uri="{FF2B5EF4-FFF2-40B4-BE49-F238E27FC236}">
                            <a16:creationId xmlns:a16="http://schemas.microsoft.com/office/drawing/2014/main" id="{323299C0-580F-48AF-B646-E591246854D9}"/>
                          </a:ext>
                        </a:extLst>
                      </p:cNvPr>
                      <p:cNvPicPr/>
                      <p:nvPr/>
                    </p:nvPicPr>
                    <p:blipFill>
                      <a:blip r:embed="rId33"/>
                      <a:stretch>
                        <a:fillRect/>
                      </a:stretch>
                    </p:blipFill>
                    <p:spPr>
                      <a:xfrm>
                        <a:off x="10916623" y="3966268"/>
                        <a:ext cx="245831" cy="339337"/>
                      </a:xfrm>
                      <a:prstGeom prst="rect">
                        <a:avLst/>
                      </a:prstGeom>
                    </p:spPr>
                  </p:pic>
                </p:oleObj>
              </mc:Fallback>
            </mc:AlternateContent>
          </a:graphicData>
        </a:graphic>
      </p:graphicFrame>
      <p:sp>
        <p:nvSpPr>
          <p:cNvPr id="82" name="平行四边形 81">
            <a:extLst>
              <a:ext uri="{FF2B5EF4-FFF2-40B4-BE49-F238E27FC236}">
                <a16:creationId xmlns:a16="http://schemas.microsoft.com/office/drawing/2014/main" id="{1B71D6E8-C28F-429E-BFC8-0CAD95CA863E}"/>
              </a:ext>
            </a:extLst>
          </p:cNvPr>
          <p:cNvSpPr/>
          <p:nvPr/>
        </p:nvSpPr>
        <p:spPr bwMode="auto">
          <a:xfrm rot="9620011">
            <a:off x="8061339" y="5413406"/>
            <a:ext cx="543899" cy="712197"/>
          </a:xfrm>
          <a:prstGeom prst="parallelogram">
            <a:avLst>
              <a:gd name="adj" fmla="val 46359"/>
            </a:avLst>
          </a:prstGeom>
          <a:gradFill flip="none" rotWithShape="1">
            <a:gsLst>
              <a:gs pos="0">
                <a:srgbClr val="FF0000"/>
              </a:gs>
              <a:gs pos="30000">
                <a:srgbClr val="FFC000"/>
              </a:gs>
              <a:gs pos="68000">
                <a:srgbClr val="92D050"/>
              </a:gs>
              <a:gs pos="100000">
                <a:srgbClr val="0000FF"/>
              </a:gs>
            </a:gsLst>
            <a:path path="circle">
              <a:fillToRect l="50000" t="50000" r="50000" b="50000"/>
            </a:path>
            <a:tileRect/>
          </a:gradFill>
          <a:ln w="12700" cap="flat" cmpd="sng" algn="ctr">
            <a:solidFill>
              <a:srgbClr val="212328"/>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Times" panose="02020603050405020304" pitchFamily="18" charset="0"/>
              <a:ea typeface="黑体" panose="02010609060101010101" pitchFamily="49" charset="-122"/>
              <a:cs typeface="Times" panose="02020603050405020304" pitchFamily="18" charset="0"/>
            </a:endParaRPr>
          </a:p>
        </p:txBody>
      </p:sp>
      <p:sp>
        <p:nvSpPr>
          <p:cNvPr id="83" name="平行四边形 82">
            <a:extLst>
              <a:ext uri="{FF2B5EF4-FFF2-40B4-BE49-F238E27FC236}">
                <a16:creationId xmlns:a16="http://schemas.microsoft.com/office/drawing/2014/main" id="{EEB4D336-8C4B-4773-B35E-F8F61E90F561}"/>
              </a:ext>
            </a:extLst>
          </p:cNvPr>
          <p:cNvSpPr/>
          <p:nvPr/>
        </p:nvSpPr>
        <p:spPr bwMode="auto">
          <a:xfrm rot="9620011">
            <a:off x="8057182" y="2648728"/>
            <a:ext cx="543899" cy="712197"/>
          </a:xfrm>
          <a:prstGeom prst="parallelogram">
            <a:avLst>
              <a:gd name="adj" fmla="val 46359"/>
            </a:avLst>
          </a:prstGeom>
          <a:gradFill flip="none" rotWithShape="1">
            <a:gsLst>
              <a:gs pos="0">
                <a:srgbClr val="FF0000"/>
              </a:gs>
              <a:gs pos="30000">
                <a:srgbClr val="FFC000"/>
              </a:gs>
              <a:gs pos="68000">
                <a:srgbClr val="92D050"/>
              </a:gs>
              <a:gs pos="100000">
                <a:srgbClr val="0000FF"/>
              </a:gs>
            </a:gsLst>
            <a:path path="circle">
              <a:fillToRect l="50000" t="50000" r="50000" b="50000"/>
            </a:path>
            <a:tileRect/>
          </a:gradFill>
          <a:ln w="12700" cap="flat" cmpd="sng" algn="ctr">
            <a:solidFill>
              <a:srgbClr val="212328"/>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Times" panose="02020603050405020304" pitchFamily="18" charset="0"/>
              <a:ea typeface="黑体" panose="02010609060101010101" pitchFamily="49" charset="-122"/>
              <a:cs typeface="Times" panose="02020603050405020304" pitchFamily="18" charset="0"/>
            </a:endParaRPr>
          </a:p>
        </p:txBody>
      </p:sp>
      <p:sp>
        <p:nvSpPr>
          <p:cNvPr id="84" name="平行四边形 83">
            <a:extLst>
              <a:ext uri="{FF2B5EF4-FFF2-40B4-BE49-F238E27FC236}">
                <a16:creationId xmlns:a16="http://schemas.microsoft.com/office/drawing/2014/main" id="{8BE0DF00-489C-48F7-B530-0B35D3B941E7}"/>
              </a:ext>
            </a:extLst>
          </p:cNvPr>
          <p:cNvSpPr/>
          <p:nvPr/>
        </p:nvSpPr>
        <p:spPr bwMode="auto">
          <a:xfrm rot="9620011">
            <a:off x="8057184" y="3790676"/>
            <a:ext cx="543899" cy="712197"/>
          </a:xfrm>
          <a:prstGeom prst="parallelogram">
            <a:avLst>
              <a:gd name="adj" fmla="val 46359"/>
            </a:avLst>
          </a:prstGeom>
          <a:gradFill flip="none" rotWithShape="1">
            <a:gsLst>
              <a:gs pos="0">
                <a:srgbClr val="FF0000"/>
              </a:gs>
              <a:gs pos="30000">
                <a:srgbClr val="FFC000"/>
              </a:gs>
              <a:gs pos="68000">
                <a:srgbClr val="92D050"/>
              </a:gs>
              <a:gs pos="100000">
                <a:srgbClr val="0000FF"/>
              </a:gs>
            </a:gsLst>
            <a:path path="circle">
              <a:fillToRect l="50000" t="50000" r="50000" b="50000"/>
            </a:path>
            <a:tileRect/>
          </a:gradFill>
          <a:ln w="12700" cap="flat" cmpd="sng" algn="ctr">
            <a:solidFill>
              <a:srgbClr val="212328"/>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Times" panose="02020603050405020304" pitchFamily="18" charset="0"/>
              <a:ea typeface="黑体" panose="02010609060101010101" pitchFamily="49" charset="-122"/>
              <a:cs typeface="Times" panose="02020603050405020304" pitchFamily="18" charset="0"/>
            </a:endParaRPr>
          </a:p>
        </p:txBody>
      </p:sp>
      <p:grpSp>
        <p:nvGrpSpPr>
          <p:cNvPr id="85" name="组合 84">
            <a:extLst>
              <a:ext uri="{FF2B5EF4-FFF2-40B4-BE49-F238E27FC236}">
                <a16:creationId xmlns:a16="http://schemas.microsoft.com/office/drawing/2014/main" id="{4A1DA2B7-1EB5-4D48-998C-F6FF264EF26B}"/>
              </a:ext>
            </a:extLst>
          </p:cNvPr>
          <p:cNvGrpSpPr/>
          <p:nvPr/>
        </p:nvGrpSpPr>
        <p:grpSpPr>
          <a:xfrm rot="1150698">
            <a:off x="7472593" y="5493363"/>
            <a:ext cx="851547" cy="309775"/>
            <a:chOff x="1427235" y="4189153"/>
            <a:chExt cx="3504148" cy="1556325"/>
          </a:xfrm>
        </p:grpSpPr>
        <p:grpSp>
          <p:nvGrpSpPr>
            <p:cNvPr id="121" name="组合 120">
              <a:extLst>
                <a:ext uri="{FF2B5EF4-FFF2-40B4-BE49-F238E27FC236}">
                  <a16:creationId xmlns:a16="http://schemas.microsoft.com/office/drawing/2014/main" id="{C99D61B4-1634-4EAB-B0F3-F80071F6BD2C}"/>
                </a:ext>
              </a:extLst>
            </p:cNvPr>
            <p:cNvGrpSpPr/>
            <p:nvPr/>
          </p:nvGrpSpPr>
          <p:grpSpPr>
            <a:xfrm>
              <a:off x="1427235" y="4189153"/>
              <a:ext cx="2942287" cy="1556325"/>
              <a:chOff x="1427235" y="4189153"/>
              <a:chExt cx="2942287" cy="1556325"/>
            </a:xfrm>
          </p:grpSpPr>
          <p:sp>
            <p:nvSpPr>
              <p:cNvPr id="123" name="任意多边形: 形状 155">
                <a:extLst>
                  <a:ext uri="{FF2B5EF4-FFF2-40B4-BE49-F238E27FC236}">
                    <a16:creationId xmlns:a16="http://schemas.microsoft.com/office/drawing/2014/main" id="{58FCE12C-3E9F-400F-9F57-058503AD0D8F}"/>
                  </a:ext>
                </a:extLst>
              </p:cNvPr>
              <p:cNvSpPr/>
              <p:nvPr/>
            </p:nvSpPr>
            <p:spPr>
              <a:xfrm>
                <a:off x="1957270" y="4189153"/>
                <a:ext cx="2412252" cy="1556325"/>
              </a:xfrm>
              <a:custGeom>
                <a:avLst/>
                <a:gdLst>
                  <a:gd name="connsiteX0" fmla="*/ 18570 w 2178209"/>
                  <a:gd name="connsiteY0" fmla="*/ 1015500 h 1888568"/>
                  <a:gd name="connsiteX1" fmla="*/ 18570 w 2178209"/>
                  <a:gd name="connsiteY1" fmla="*/ 932791 h 1888568"/>
                  <a:gd name="connsiteX2" fmla="*/ 211559 w 2178209"/>
                  <a:gd name="connsiteY2" fmla="*/ 27581 h 1888568"/>
                  <a:gd name="connsiteX3" fmla="*/ 395358 w 2178209"/>
                  <a:gd name="connsiteY3" fmla="*/ 1870165 h 1888568"/>
                  <a:gd name="connsiteX4" fmla="*/ 560778 w 2178209"/>
                  <a:gd name="connsiteY4" fmla="*/ 59745 h 1888568"/>
                  <a:gd name="connsiteX5" fmla="*/ 799716 w 2178209"/>
                  <a:gd name="connsiteY5" fmla="*/ 1847191 h 1888568"/>
                  <a:gd name="connsiteX6" fmla="*/ 951350 w 2178209"/>
                  <a:gd name="connsiteY6" fmla="*/ 45960 h 1888568"/>
                  <a:gd name="connsiteX7" fmla="*/ 1199479 w 2178209"/>
                  <a:gd name="connsiteY7" fmla="*/ 1888545 h 1888568"/>
                  <a:gd name="connsiteX8" fmla="*/ 1305163 w 2178209"/>
                  <a:gd name="connsiteY8" fmla="*/ 11 h 1888568"/>
                  <a:gd name="connsiteX9" fmla="*/ 1571672 w 2178209"/>
                  <a:gd name="connsiteY9" fmla="*/ 1856381 h 1888568"/>
                  <a:gd name="connsiteX10" fmla="*/ 1783041 w 2178209"/>
                  <a:gd name="connsiteY10" fmla="*/ 9201 h 1888568"/>
                  <a:gd name="connsiteX11" fmla="*/ 1980625 w 2178209"/>
                  <a:gd name="connsiteY11" fmla="*/ 1856381 h 1888568"/>
                  <a:gd name="connsiteX12" fmla="*/ 2178209 w 2178209"/>
                  <a:gd name="connsiteY12" fmla="*/ 813321 h 18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8209" h="1888568">
                    <a:moveTo>
                      <a:pt x="18570" y="1015500"/>
                    </a:moveTo>
                    <a:cubicBezTo>
                      <a:pt x="2487" y="1056472"/>
                      <a:pt x="-13595" y="1097444"/>
                      <a:pt x="18570" y="932791"/>
                    </a:cubicBezTo>
                    <a:cubicBezTo>
                      <a:pt x="50735" y="768138"/>
                      <a:pt x="148761" y="-128648"/>
                      <a:pt x="211559" y="27581"/>
                    </a:cubicBezTo>
                    <a:cubicBezTo>
                      <a:pt x="274357" y="183810"/>
                      <a:pt x="337155" y="1864804"/>
                      <a:pt x="395358" y="1870165"/>
                    </a:cubicBezTo>
                    <a:cubicBezTo>
                      <a:pt x="453561" y="1875526"/>
                      <a:pt x="493385" y="63574"/>
                      <a:pt x="560778" y="59745"/>
                    </a:cubicBezTo>
                    <a:cubicBezTo>
                      <a:pt x="628171" y="55916"/>
                      <a:pt x="734621" y="1849488"/>
                      <a:pt x="799716" y="1847191"/>
                    </a:cubicBezTo>
                    <a:cubicBezTo>
                      <a:pt x="864811" y="1844894"/>
                      <a:pt x="884723" y="39068"/>
                      <a:pt x="951350" y="45960"/>
                    </a:cubicBezTo>
                    <a:cubicBezTo>
                      <a:pt x="1017977" y="52852"/>
                      <a:pt x="1140510" y="1896203"/>
                      <a:pt x="1199479" y="1888545"/>
                    </a:cubicBezTo>
                    <a:cubicBezTo>
                      <a:pt x="1258448" y="1880887"/>
                      <a:pt x="1243131" y="5372"/>
                      <a:pt x="1305163" y="11"/>
                    </a:cubicBezTo>
                    <a:cubicBezTo>
                      <a:pt x="1367195" y="-5350"/>
                      <a:pt x="1492026" y="1854849"/>
                      <a:pt x="1571672" y="1856381"/>
                    </a:cubicBezTo>
                    <a:cubicBezTo>
                      <a:pt x="1651318" y="1857913"/>
                      <a:pt x="1714882" y="9201"/>
                      <a:pt x="1783041" y="9201"/>
                    </a:cubicBezTo>
                    <a:cubicBezTo>
                      <a:pt x="1851200" y="9201"/>
                      <a:pt x="1914764" y="1722361"/>
                      <a:pt x="1980625" y="1856381"/>
                    </a:cubicBezTo>
                    <a:cubicBezTo>
                      <a:pt x="2046486" y="1990401"/>
                      <a:pt x="2121538" y="1002481"/>
                      <a:pt x="2178209" y="813321"/>
                    </a:cubicBezTo>
                  </a:path>
                </a:pathLst>
              </a:cu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panose="02020603050405020304" pitchFamily="18" charset="0"/>
                  <a:ea typeface="黑体" panose="02010609060101010101" pitchFamily="49" charset="-122"/>
                  <a:cs typeface="Times" panose="02020603050405020304" pitchFamily="18" charset="0"/>
                </a:endParaRPr>
              </a:p>
            </p:txBody>
          </p:sp>
          <p:cxnSp>
            <p:nvCxnSpPr>
              <p:cNvPr id="124" name="直接连接符 123">
                <a:extLst>
                  <a:ext uri="{FF2B5EF4-FFF2-40B4-BE49-F238E27FC236}">
                    <a16:creationId xmlns:a16="http://schemas.microsoft.com/office/drawing/2014/main" id="{B7B34C25-E32D-4241-B18E-B6A616A432A4}"/>
                  </a:ext>
                </a:extLst>
              </p:cNvPr>
              <p:cNvCxnSpPr>
                <a:cxnSpLocks/>
              </p:cNvCxnSpPr>
              <p:nvPr/>
            </p:nvCxnSpPr>
            <p:spPr>
              <a:xfrm flipH="1">
                <a:off x="1427235" y="5052673"/>
                <a:ext cx="53003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22" name="直接箭头连接符 121">
              <a:extLst>
                <a:ext uri="{FF2B5EF4-FFF2-40B4-BE49-F238E27FC236}">
                  <a16:creationId xmlns:a16="http://schemas.microsoft.com/office/drawing/2014/main" id="{F02531AB-CA47-4B01-B376-1375A4DF3CD4}"/>
                </a:ext>
              </a:extLst>
            </p:cNvPr>
            <p:cNvCxnSpPr>
              <a:cxnSpLocks/>
              <a:stCxn id="123" idx="12"/>
            </p:cNvCxnSpPr>
            <p:nvPr/>
          </p:nvCxnSpPr>
          <p:spPr>
            <a:xfrm rot="776700" flipV="1">
              <a:off x="4369612" y="4857912"/>
              <a:ext cx="561771" cy="12286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组合 85">
            <a:extLst>
              <a:ext uri="{FF2B5EF4-FFF2-40B4-BE49-F238E27FC236}">
                <a16:creationId xmlns:a16="http://schemas.microsoft.com/office/drawing/2014/main" id="{11FBC66A-D580-4BCF-BCD9-8D4F3180DB18}"/>
              </a:ext>
            </a:extLst>
          </p:cNvPr>
          <p:cNvGrpSpPr/>
          <p:nvPr/>
        </p:nvGrpSpPr>
        <p:grpSpPr>
          <a:xfrm rot="19644678">
            <a:off x="7807836" y="5981865"/>
            <a:ext cx="534026" cy="136999"/>
            <a:chOff x="1427235" y="4189153"/>
            <a:chExt cx="3504148" cy="1556325"/>
          </a:xfrm>
        </p:grpSpPr>
        <p:grpSp>
          <p:nvGrpSpPr>
            <p:cNvPr id="117" name="组合 116">
              <a:extLst>
                <a:ext uri="{FF2B5EF4-FFF2-40B4-BE49-F238E27FC236}">
                  <a16:creationId xmlns:a16="http://schemas.microsoft.com/office/drawing/2014/main" id="{FCDA77D3-7B72-40D7-A876-13AB67328543}"/>
                </a:ext>
              </a:extLst>
            </p:cNvPr>
            <p:cNvGrpSpPr/>
            <p:nvPr/>
          </p:nvGrpSpPr>
          <p:grpSpPr>
            <a:xfrm>
              <a:off x="1427235" y="4189153"/>
              <a:ext cx="2942287" cy="1556325"/>
              <a:chOff x="1427235" y="4189153"/>
              <a:chExt cx="2942287" cy="1556325"/>
            </a:xfrm>
          </p:grpSpPr>
          <p:sp>
            <p:nvSpPr>
              <p:cNvPr id="119" name="任意多边形: 形状 161">
                <a:extLst>
                  <a:ext uri="{FF2B5EF4-FFF2-40B4-BE49-F238E27FC236}">
                    <a16:creationId xmlns:a16="http://schemas.microsoft.com/office/drawing/2014/main" id="{BEBCBB42-2EDF-45C4-B47C-7FC073E88076}"/>
                  </a:ext>
                </a:extLst>
              </p:cNvPr>
              <p:cNvSpPr/>
              <p:nvPr/>
            </p:nvSpPr>
            <p:spPr>
              <a:xfrm>
                <a:off x="1957270" y="4189153"/>
                <a:ext cx="2412252" cy="1556325"/>
              </a:xfrm>
              <a:custGeom>
                <a:avLst/>
                <a:gdLst>
                  <a:gd name="connsiteX0" fmla="*/ 18570 w 2178209"/>
                  <a:gd name="connsiteY0" fmla="*/ 1015500 h 1888568"/>
                  <a:gd name="connsiteX1" fmla="*/ 18570 w 2178209"/>
                  <a:gd name="connsiteY1" fmla="*/ 932791 h 1888568"/>
                  <a:gd name="connsiteX2" fmla="*/ 211559 w 2178209"/>
                  <a:gd name="connsiteY2" fmla="*/ 27581 h 1888568"/>
                  <a:gd name="connsiteX3" fmla="*/ 395358 w 2178209"/>
                  <a:gd name="connsiteY3" fmla="*/ 1870165 h 1888568"/>
                  <a:gd name="connsiteX4" fmla="*/ 560778 w 2178209"/>
                  <a:gd name="connsiteY4" fmla="*/ 59745 h 1888568"/>
                  <a:gd name="connsiteX5" fmla="*/ 799716 w 2178209"/>
                  <a:gd name="connsiteY5" fmla="*/ 1847191 h 1888568"/>
                  <a:gd name="connsiteX6" fmla="*/ 951350 w 2178209"/>
                  <a:gd name="connsiteY6" fmla="*/ 45960 h 1888568"/>
                  <a:gd name="connsiteX7" fmla="*/ 1199479 w 2178209"/>
                  <a:gd name="connsiteY7" fmla="*/ 1888545 h 1888568"/>
                  <a:gd name="connsiteX8" fmla="*/ 1305163 w 2178209"/>
                  <a:gd name="connsiteY8" fmla="*/ 11 h 1888568"/>
                  <a:gd name="connsiteX9" fmla="*/ 1571672 w 2178209"/>
                  <a:gd name="connsiteY9" fmla="*/ 1856381 h 1888568"/>
                  <a:gd name="connsiteX10" fmla="*/ 1783041 w 2178209"/>
                  <a:gd name="connsiteY10" fmla="*/ 9201 h 1888568"/>
                  <a:gd name="connsiteX11" fmla="*/ 1980625 w 2178209"/>
                  <a:gd name="connsiteY11" fmla="*/ 1856381 h 1888568"/>
                  <a:gd name="connsiteX12" fmla="*/ 2178209 w 2178209"/>
                  <a:gd name="connsiteY12" fmla="*/ 813321 h 18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8209" h="1888568">
                    <a:moveTo>
                      <a:pt x="18570" y="1015500"/>
                    </a:moveTo>
                    <a:cubicBezTo>
                      <a:pt x="2487" y="1056472"/>
                      <a:pt x="-13595" y="1097444"/>
                      <a:pt x="18570" y="932791"/>
                    </a:cubicBezTo>
                    <a:cubicBezTo>
                      <a:pt x="50735" y="768138"/>
                      <a:pt x="148761" y="-128648"/>
                      <a:pt x="211559" y="27581"/>
                    </a:cubicBezTo>
                    <a:cubicBezTo>
                      <a:pt x="274357" y="183810"/>
                      <a:pt x="337155" y="1864804"/>
                      <a:pt x="395358" y="1870165"/>
                    </a:cubicBezTo>
                    <a:cubicBezTo>
                      <a:pt x="453561" y="1875526"/>
                      <a:pt x="493385" y="63574"/>
                      <a:pt x="560778" y="59745"/>
                    </a:cubicBezTo>
                    <a:cubicBezTo>
                      <a:pt x="628171" y="55916"/>
                      <a:pt x="734621" y="1849488"/>
                      <a:pt x="799716" y="1847191"/>
                    </a:cubicBezTo>
                    <a:cubicBezTo>
                      <a:pt x="864811" y="1844894"/>
                      <a:pt x="884723" y="39068"/>
                      <a:pt x="951350" y="45960"/>
                    </a:cubicBezTo>
                    <a:cubicBezTo>
                      <a:pt x="1017977" y="52852"/>
                      <a:pt x="1140510" y="1896203"/>
                      <a:pt x="1199479" y="1888545"/>
                    </a:cubicBezTo>
                    <a:cubicBezTo>
                      <a:pt x="1258448" y="1880887"/>
                      <a:pt x="1243131" y="5372"/>
                      <a:pt x="1305163" y="11"/>
                    </a:cubicBezTo>
                    <a:cubicBezTo>
                      <a:pt x="1367195" y="-5350"/>
                      <a:pt x="1492026" y="1854849"/>
                      <a:pt x="1571672" y="1856381"/>
                    </a:cubicBezTo>
                    <a:cubicBezTo>
                      <a:pt x="1651318" y="1857913"/>
                      <a:pt x="1714882" y="9201"/>
                      <a:pt x="1783041" y="9201"/>
                    </a:cubicBezTo>
                    <a:cubicBezTo>
                      <a:pt x="1851200" y="9201"/>
                      <a:pt x="1914764" y="1722361"/>
                      <a:pt x="1980625" y="1856381"/>
                    </a:cubicBezTo>
                    <a:cubicBezTo>
                      <a:pt x="2046486" y="1990401"/>
                      <a:pt x="2121538" y="1002481"/>
                      <a:pt x="2178209" y="813321"/>
                    </a:cubicBezTo>
                  </a:path>
                </a:pathLst>
              </a:custGeom>
              <a:noFill/>
              <a:ln w="19050">
                <a:solidFill>
                  <a:srgbClr val="21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panose="02020603050405020304" pitchFamily="18" charset="0"/>
                  <a:ea typeface="黑体" panose="02010609060101010101" pitchFamily="49" charset="-122"/>
                  <a:cs typeface="Times" panose="02020603050405020304" pitchFamily="18" charset="0"/>
                </a:endParaRPr>
              </a:p>
            </p:txBody>
          </p:sp>
          <p:cxnSp>
            <p:nvCxnSpPr>
              <p:cNvPr id="120" name="直接连接符 119">
                <a:extLst>
                  <a:ext uri="{FF2B5EF4-FFF2-40B4-BE49-F238E27FC236}">
                    <a16:creationId xmlns:a16="http://schemas.microsoft.com/office/drawing/2014/main" id="{5A1ABFFB-596F-4FA2-8C42-58604A1907FE}"/>
                  </a:ext>
                </a:extLst>
              </p:cNvPr>
              <p:cNvCxnSpPr>
                <a:cxnSpLocks/>
              </p:cNvCxnSpPr>
              <p:nvPr/>
            </p:nvCxnSpPr>
            <p:spPr>
              <a:xfrm flipH="1">
                <a:off x="1427235" y="5052673"/>
                <a:ext cx="530035" cy="0"/>
              </a:xfrm>
              <a:prstGeom prst="line">
                <a:avLst/>
              </a:prstGeom>
              <a:ln w="19050">
                <a:solidFill>
                  <a:srgbClr val="212328"/>
                </a:solidFill>
              </a:ln>
            </p:spPr>
            <p:style>
              <a:lnRef idx="1">
                <a:schemeClr val="accent1"/>
              </a:lnRef>
              <a:fillRef idx="0">
                <a:schemeClr val="accent1"/>
              </a:fillRef>
              <a:effectRef idx="0">
                <a:schemeClr val="accent1"/>
              </a:effectRef>
              <a:fontRef idx="minor">
                <a:schemeClr val="tx1"/>
              </a:fontRef>
            </p:style>
          </p:cxnSp>
        </p:grpSp>
        <p:cxnSp>
          <p:nvCxnSpPr>
            <p:cNvPr id="118" name="直接箭头连接符 117">
              <a:extLst>
                <a:ext uri="{FF2B5EF4-FFF2-40B4-BE49-F238E27FC236}">
                  <a16:creationId xmlns:a16="http://schemas.microsoft.com/office/drawing/2014/main" id="{DA520B5E-6E52-46FD-B75B-BEDABD4BDEF1}"/>
                </a:ext>
              </a:extLst>
            </p:cNvPr>
            <p:cNvCxnSpPr>
              <a:cxnSpLocks/>
              <a:stCxn id="119" idx="12"/>
            </p:cNvCxnSpPr>
            <p:nvPr/>
          </p:nvCxnSpPr>
          <p:spPr>
            <a:xfrm rot="776700" flipV="1">
              <a:off x="4369612" y="4857912"/>
              <a:ext cx="561771" cy="122860"/>
            </a:xfrm>
            <a:prstGeom prst="straightConnector1">
              <a:avLst/>
            </a:prstGeom>
            <a:ln w="19050">
              <a:solidFill>
                <a:srgbClr val="21232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组合 86">
            <a:extLst>
              <a:ext uri="{FF2B5EF4-FFF2-40B4-BE49-F238E27FC236}">
                <a16:creationId xmlns:a16="http://schemas.microsoft.com/office/drawing/2014/main" id="{D7BB947D-1DED-4566-AD24-E7976EA1C914}"/>
              </a:ext>
            </a:extLst>
          </p:cNvPr>
          <p:cNvGrpSpPr/>
          <p:nvPr/>
        </p:nvGrpSpPr>
        <p:grpSpPr>
          <a:xfrm rot="1150698">
            <a:off x="7468436" y="2728685"/>
            <a:ext cx="851547" cy="309775"/>
            <a:chOff x="1427235" y="4189153"/>
            <a:chExt cx="3504148" cy="1556325"/>
          </a:xfrm>
        </p:grpSpPr>
        <p:grpSp>
          <p:nvGrpSpPr>
            <p:cNvPr id="113" name="组合 112">
              <a:extLst>
                <a:ext uri="{FF2B5EF4-FFF2-40B4-BE49-F238E27FC236}">
                  <a16:creationId xmlns:a16="http://schemas.microsoft.com/office/drawing/2014/main" id="{9327F2BD-261B-489C-8751-6CEBDEAF9050}"/>
                </a:ext>
              </a:extLst>
            </p:cNvPr>
            <p:cNvGrpSpPr/>
            <p:nvPr/>
          </p:nvGrpSpPr>
          <p:grpSpPr>
            <a:xfrm>
              <a:off x="1427235" y="4189153"/>
              <a:ext cx="2942287" cy="1556325"/>
              <a:chOff x="1427235" y="4189153"/>
              <a:chExt cx="2942287" cy="1556325"/>
            </a:xfrm>
          </p:grpSpPr>
          <p:sp>
            <p:nvSpPr>
              <p:cNvPr id="115" name="任意多边形: 形状 155">
                <a:extLst>
                  <a:ext uri="{FF2B5EF4-FFF2-40B4-BE49-F238E27FC236}">
                    <a16:creationId xmlns:a16="http://schemas.microsoft.com/office/drawing/2014/main" id="{DC983655-E3FD-4A2F-9953-5CB15A8DE982}"/>
                  </a:ext>
                </a:extLst>
              </p:cNvPr>
              <p:cNvSpPr/>
              <p:nvPr/>
            </p:nvSpPr>
            <p:spPr>
              <a:xfrm>
                <a:off x="1957270" y="4189153"/>
                <a:ext cx="2412252" cy="1556325"/>
              </a:xfrm>
              <a:custGeom>
                <a:avLst/>
                <a:gdLst>
                  <a:gd name="connsiteX0" fmla="*/ 18570 w 2178209"/>
                  <a:gd name="connsiteY0" fmla="*/ 1015500 h 1888568"/>
                  <a:gd name="connsiteX1" fmla="*/ 18570 w 2178209"/>
                  <a:gd name="connsiteY1" fmla="*/ 932791 h 1888568"/>
                  <a:gd name="connsiteX2" fmla="*/ 211559 w 2178209"/>
                  <a:gd name="connsiteY2" fmla="*/ 27581 h 1888568"/>
                  <a:gd name="connsiteX3" fmla="*/ 395358 w 2178209"/>
                  <a:gd name="connsiteY3" fmla="*/ 1870165 h 1888568"/>
                  <a:gd name="connsiteX4" fmla="*/ 560778 w 2178209"/>
                  <a:gd name="connsiteY4" fmla="*/ 59745 h 1888568"/>
                  <a:gd name="connsiteX5" fmla="*/ 799716 w 2178209"/>
                  <a:gd name="connsiteY5" fmla="*/ 1847191 h 1888568"/>
                  <a:gd name="connsiteX6" fmla="*/ 951350 w 2178209"/>
                  <a:gd name="connsiteY6" fmla="*/ 45960 h 1888568"/>
                  <a:gd name="connsiteX7" fmla="*/ 1199479 w 2178209"/>
                  <a:gd name="connsiteY7" fmla="*/ 1888545 h 1888568"/>
                  <a:gd name="connsiteX8" fmla="*/ 1305163 w 2178209"/>
                  <a:gd name="connsiteY8" fmla="*/ 11 h 1888568"/>
                  <a:gd name="connsiteX9" fmla="*/ 1571672 w 2178209"/>
                  <a:gd name="connsiteY9" fmla="*/ 1856381 h 1888568"/>
                  <a:gd name="connsiteX10" fmla="*/ 1783041 w 2178209"/>
                  <a:gd name="connsiteY10" fmla="*/ 9201 h 1888568"/>
                  <a:gd name="connsiteX11" fmla="*/ 1980625 w 2178209"/>
                  <a:gd name="connsiteY11" fmla="*/ 1856381 h 1888568"/>
                  <a:gd name="connsiteX12" fmla="*/ 2178209 w 2178209"/>
                  <a:gd name="connsiteY12" fmla="*/ 813321 h 18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8209" h="1888568">
                    <a:moveTo>
                      <a:pt x="18570" y="1015500"/>
                    </a:moveTo>
                    <a:cubicBezTo>
                      <a:pt x="2487" y="1056472"/>
                      <a:pt x="-13595" y="1097444"/>
                      <a:pt x="18570" y="932791"/>
                    </a:cubicBezTo>
                    <a:cubicBezTo>
                      <a:pt x="50735" y="768138"/>
                      <a:pt x="148761" y="-128648"/>
                      <a:pt x="211559" y="27581"/>
                    </a:cubicBezTo>
                    <a:cubicBezTo>
                      <a:pt x="274357" y="183810"/>
                      <a:pt x="337155" y="1864804"/>
                      <a:pt x="395358" y="1870165"/>
                    </a:cubicBezTo>
                    <a:cubicBezTo>
                      <a:pt x="453561" y="1875526"/>
                      <a:pt x="493385" y="63574"/>
                      <a:pt x="560778" y="59745"/>
                    </a:cubicBezTo>
                    <a:cubicBezTo>
                      <a:pt x="628171" y="55916"/>
                      <a:pt x="734621" y="1849488"/>
                      <a:pt x="799716" y="1847191"/>
                    </a:cubicBezTo>
                    <a:cubicBezTo>
                      <a:pt x="864811" y="1844894"/>
                      <a:pt x="884723" y="39068"/>
                      <a:pt x="951350" y="45960"/>
                    </a:cubicBezTo>
                    <a:cubicBezTo>
                      <a:pt x="1017977" y="52852"/>
                      <a:pt x="1140510" y="1896203"/>
                      <a:pt x="1199479" y="1888545"/>
                    </a:cubicBezTo>
                    <a:cubicBezTo>
                      <a:pt x="1258448" y="1880887"/>
                      <a:pt x="1243131" y="5372"/>
                      <a:pt x="1305163" y="11"/>
                    </a:cubicBezTo>
                    <a:cubicBezTo>
                      <a:pt x="1367195" y="-5350"/>
                      <a:pt x="1492026" y="1854849"/>
                      <a:pt x="1571672" y="1856381"/>
                    </a:cubicBezTo>
                    <a:cubicBezTo>
                      <a:pt x="1651318" y="1857913"/>
                      <a:pt x="1714882" y="9201"/>
                      <a:pt x="1783041" y="9201"/>
                    </a:cubicBezTo>
                    <a:cubicBezTo>
                      <a:pt x="1851200" y="9201"/>
                      <a:pt x="1914764" y="1722361"/>
                      <a:pt x="1980625" y="1856381"/>
                    </a:cubicBezTo>
                    <a:cubicBezTo>
                      <a:pt x="2046486" y="1990401"/>
                      <a:pt x="2121538" y="1002481"/>
                      <a:pt x="2178209" y="813321"/>
                    </a:cubicBezTo>
                  </a:path>
                </a:pathLst>
              </a:cu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panose="02020603050405020304" pitchFamily="18" charset="0"/>
                  <a:ea typeface="黑体" panose="02010609060101010101" pitchFamily="49" charset="-122"/>
                  <a:cs typeface="Times" panose="02020603050405020304" pitchFamily="18" charset="0"/>
                </a:endParaRPr>
              </a:p>
            </p:txBody>
          </p:sp>
          <p:cxnSp>
            <p:nvCxnSpPr>
              <p:cNvPr id="116" name="直接连接符 115">
                <a:extLst>
                  <a:ext uri="{FF2B5EF4-FFF2-40B4-BE49-F238E27FC236}">
                    <a16:creationId xmlns:a16="http://schemas.microsoft.com/office/drawing/2014/main" id="{6FAB355B-1AE3-4072-BF1A-C8B024010A70}"/>
                  </a:ext>
                </a:extLst>
              </p:cNvPr>
              <p:cNvCxnSpPr>
                <a:cxnSpLocks/>
              </p:cNvCxnSpPr>
              <p:nvPr/>
            </p:nvCxnSpPr>
            <p:spPr>
              <a:xfrm flipH="1">
                <a:off x="1427235" y="5052673"/>
                <a:ext cx="53003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14" name="直接箭头连接符 113">
              <a:extLst>
                <a:ext uri="{FF2B5EF4-FFF2-40B4-BE49-F238E27FC236}">
                  <a16:creationId xmlns:a16="http://schemas.microsoft.com/office/drawing/2014/main" id="{B2AB415D-F142-4180-97D4-D872F70A305F}"/>
                </a:ext>
              </a:extLst>
            </p:cNvPr>
            <p:cNvCxnSpPr>
              <a:cxnSpLocks/>
              <a:stCxn id="115" idx="12"/>
            </p:cNvCxnSpPr>
            <p:nvPr/>
          </p:nvCxnSpPr>
          <p:spPr>
            <a:xfrm rot="776700" flipV="1">
              <a:off x="4369612" y="4857912"/>
              <a:ext cx="561771" cy="12286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组合 87">
            <a:extLst>
              <a:ext uri="{FF2B5EF4-FFF2-40B4-BE49-F238E27FC236}">
                <a16:creationId xmlns:a16="http://schemas.microsoft.com/office/drawing/2014/main" id="{7DA0267D-0569-41B6-A575-F6F868CB777F}"/>
              </a:ext>
            </a:extLst>
          </p:cNvPr>
          <p:cNvGrpSpPr/>
          <p:nvPr/>
        </p:nvGrpSpPr>
        <p:grpSpPr>
          <a:xfrm rot="19644678">
            <a:off x="7803679" y="3217186"/>
            <a:ext cx="534026" cy="136999"/>
            <a:chOff x="1427235" y="4189153"/>
            <a:chExt cx="3504148" cy="1556325"/>
          </a:xfrm>
        </p:grpSpPr>
        <p:grpSp>
          <p:nvGrpSpPr>
            <p:cNvPr id="109" name="组合 108">
              <a:extLst>
                <a:ext uri="{FF2B5EF4-FFF2-40B4-BE49-F238E27FC236}">
                  <a16:creationId xmlns:a16="http://schemas.microsoft.com/office/drawing/2014/main" id="{20203B5B-FAA1-4819-BB7A-CAE8471A0A30}"/>
                </a:ext>
              </a:extLst>
            </p:cNvPr>
            <p:cNvGrpSpPr/>
            <p:nvPr/>
          </p:nvGrpSpPr>
          <p:grpSpPr>
            <a:xfrm>
              <a:off x="1427235" y="4189153"/>
              <a:ext cx="2942287" cy="1556325"/>
              <a:chOff x="1427235" y="4189153"/>
              <a:chExt cx="2942287" cy="1556325"/>
            </a:xfrm>
          </p:grpSpPr>
          <p:sp>
            <p:nvSpPr>
              <p:cNvPr id="111" name="任意多边形: 形状 161">
                <a:extLst>
                  <a:ext uri="{FF2B5EF4-FFF2-40B4-BE49-F238E27FC236}">
                    <a16:creationId xmlns:a16="http://schemas.microsoft.com/office/drawing/2014/main" id="{E021C9FF-E03B-41A6-8574-71C2CFB21E74}"/>
                  </a:ext>
                </a:extLst>
              </p:cNvPr>
              <p:cNvSpPr/>
              <p:nvPr/>
            </p:nvSpPr>
            <p:spPr>
              <a:xfrm>
                <a:off x="1957270" y="4189153"/>
                <a:ext cx="2412252" cy="1556325"/>
              </a:xfrm>
              <a:custGeom>
                <a:avLst/>
                <a:gdLst>
                  <a:gd name="connsiteX0" fmla="*/ 18570 w 2178209"/>
                  <a:gd name="connsiteY0" fmla="*/ 1015500 h 1888568"/>
                  <a:gd name="connsiteX1" fmla="*/ 18570 w 2178209"/>
                  <a:gd name="connsiteY1" fmla="*/ 932791 h 1888568"/>
                  <a:gd name="connsiteX2" fmla="*/ 211559 w 2178209"/>
                  <a:gd name="connsiteY2" fmla="*/ 27581 h 1888568"/>
                  <a:gd name="connsiteX3" fmla="*/ 395358 w 2178209"/>
                  <a:gd name="connsiteY3" fmla="*/ 1870165 h 1888568"/>
                  <a:gd name="connsiteX4" fmla="*/ 560778 w 2178209"/>
                  <a:gd name="connsiteY4" fmla="*/ 59745 h 1888568"/>
                  <a:gd name="connsiteX5" fmla="*/ 799716 w 2178209"/>
                  <a:gd name="connsiteY5" fmla="*/ 1847191 h 1888568"/>
                  <a:gd name="connsiteX6" fmla="*/ 951350 w 2178209"/>
                  <a:gd name="connsiteY6" fmla="*/ 45960 h 1888568"/>
                  <a:gd name="connsiteX7" fmla="*/ 1199479 w 2178209"/>
                  <a:gd name="connsiteY7" fmla="*/ 1888545 h 1888568"/>
                  <a:gd name="connsiteX8" fmla="*/ 1305163 w 2178209"/>
                  <a:gd name="connsiteY8" fmla="*/ 11 h 1888568"/>
                  <a:gd name="connsiteX9" fmla="*/ 1571672 w 2178209"/>
                  <a:gd name="connsiteY9" fmla="*/ 1856381 h 1888568"/>
                  <a:gd name="connsiteX10" fmla="*/ 1783041 w 2178209"/>
                  <a:gd name="connsiteY10" fmla="*/ 9201 h 1888568"/>
                  <a:gd name="connsiteX11" fmla="*/ 1980625 w 2178209"/>
                  <a:gd name="connsiteY11" fmla="*/ 1856381 h 1888568"/>
                  <a:gd name="connsiteX12" fmla="*/ 2178209 w 2178209"/>
                  <a:gd name="connsiteY12" fmla="*/ 813321 h 18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8209" h="1888568">
                    <a:moveTo>
                      <a:pt x="18570" y="1015500"/>
                    </a:moveTo>
                    <a:cubicBezTo>
                      <a:pt x="2487" y="1056472"/>
                      <a:pt x="-13595" y="1097444"/>
                      <a:pt x="18570" y="932791"/>
                    </a:cubicBezTo>
                    <a:cubicBezTo>
                      <a:pt x="50735" y="768138"/>
                      <a:pt x="148761" y="-128648"/>
                      <a:pt x="211559" y="27581"/>
                    </a:cubicBezTo>
                    <a:cubicBezTo>
                      <a:pt x="274357" y="183810"/>
                      <a:pt x="337155" y="1864804"/>
                      <a:pt x="395358" y="1870165"/>
                    </a:cubicBezTo>
                    <a:cubicBezTo>
                      <a:pt x="453561" y="1875526"/>
                      <a:pt x="493385" y="63574"/>
                      <a:pt x="560778" y="59745"/>
                    </a:cubicBezTo>
                    <a:cubicBezTo>
                      <a:pt x="628171" y="55916"/>
                      <a:pt x="734621" y="1849488"/>
                      <a:pt x="799716" y="1847191"/>
                    </a:cubicBezTo>
                    <a:cubicBezTo>
                      <a:pt x="864811" y="1844894"/>
                      <a:pt x="884723" y="39068"/>
                      <a:pt x="951350" y="45960"/>
                    </a:cubicBezTo>
                    <a:cubicBezTo>
                      <a:pt x="1017977" y="52852"/>
                      <a:pt x="1140510" y="1896203"/>
                      <a:pt x="1199479" y="1888545"/>
                    </a:cubicBezTo>
                    <a:cubicBezTo>
                      <a:pt x="1258448" y="1880887"/>
                      <a:pt x="1243131" y="5372"/>
                      <a:pt x="1305163" y="11"/>
                    </a:cubicBezTo>
                    <a:cubicBezTo>
                      <a:pt x="1367195" y="-5350"/>
                      <a:pt x="1492026" y="1854849"/>
                      <a:pt x="1571672" y="1856381"/>
                    </a:cubicBezTo>
                    <a:cubicBezTo>
                      <a:pt x="1651318" y="1857913"/>
                      <a:pt x="1714882" y="9201"/>
                      <a:pt x="1783041" y="9201"/>
                    </a:cubicBezTo>
                    <a:cubicBezTo>
                      <a:pt x="1851200" y="9201"/>
                      <a:pt x="1914764" y="1722361"/>
                      <a:pt x="1980625" y="1856381"/>
                    </a:cubicBezTo>
                    <a:cubicBezTo>
                      <a:pt x="2046486" y="1990401"/>
                      <a:pt x="2121538" y="1002481"/>
                      <a:pt x="2178209" y="813321"/>
                    </a:cubicBezTo>
                  </a:path>
                </a:pathLst>
              </a:custGeom>
              <a:noFill/>
              <a:ln w="19050">
                <a:solidFill>
                  <a:srgbClr val="21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panose="02020603050405020304" pitchFamily="18" charset="0"/>
                  <a:ea typeface="黑体" panose="02010609060101010101" pitchFamily="49" charset="-122"/>
                  <a:cs typeface="Times" panose="02020603050405020304" pitchFamily="18" charset="0"/>
                </a:endParaRPr>
              </a:p>
            </p:txBody>
          </p:sp>
          <p:cxnSp>
            <p:nvCxnSpPr>
              <p:cNvPr id="112" name="直接连接符 111">
                <a:extLst>
                  <a:ext uri="{FF2B5EF4-FFF2-40B4-BE49-F238E27FC236}">
                    <a16:creationId xmlns:a16="http://schemas.microsoft.com/office/drawing/2014/main" id="{7CCBF0C6-142D-4606-A3AB-A1B5ED07D8BD}"/>
                  </a:ext>
                </a:extLst>
              </p:cNvPr>
              <p:cNvCxnSpPr>
                <a:cxnSpLocks/>
              </p:cNvCxnSpPr>
              <p:nvPr/>
            </p:nvCxnSpPr>
            <p:spPr>
              <a:xfrm flipH="1">
                <a:off x="1427235" y="5052673"/>
                <a:ext cx="530035" cy="0"/>
              </a:xfrm>
              <a:prstGeom prst="line">
                <a:avLst/>
              </a:prstGeom>
              <a:ln w="19050">
                <a:solidFill>
                  <a:srgbClr val="212328"/>
                </a:solidFill>
              </a:ln>
            </p:spPr>
            <p:style>
              <a:lnRef idx="1">
                <a:schemeClr val="accent1"/>
              </a:lnRef>
              <a:fillRef idx="0">
                <a:schemeClr val="accent1"/>
              </a:fillRef>
              <a:effectRef idx="0">
                <a:schemeClr val="accent1"/>
              </a:effectRef>
              <a:fontRef idx="minor">
                <a:schemeClr val="tx1"/>
              </a:fontRef>
            </p:style>
          </p:cxnSp>
        </p:grpSp>
        <p:cxnSp>
          <p:nvCxnSpPr>
            <p:cNvPr id="110" name="直接箭头连接符 109">
              <a:extLst>
                <a:ext uri="{FF2B5EF4-FFF2-40B4-BE49-F238E27FC236}">
                  <a16:creationId xmlns:a16="http://schemas.microsoft.com/office/drawing/2014/main" id="{B8B0BA00-66F1-4E79-8F3E-8712EB122E97}"/>
                </a:ext>
              </a:extLst>
            </p:cNvPr>
            <p:cNvCxnSpPr>
              <a:cxnSpLocks/>
              <a:stCxn id="111" idx="12"/>
            </p:cNvCxnSpPr>
            <p:nvPr/>
          </p:nvCxnSpPr>
          <p:spPr>
            <a:xfrm rot="776700" flipV="1">
              <a:off x="4369612" y="4857912"/>
              <a:ext cx="561771" cy="122860"/>
            </a:xfrm>
            <a:prstGeom prst="straightConnector1">
              <a:avLst/>
            </a:prstGeom>
            <a:ln w="19050">
              <a:solidFill>
                <a:srgbClr val="21232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组合 88">
            <a:extLst>
              <a:ext uri="{FF2B5EF4-FFF2-40B4-BE49-F238E27FC236}">
                <a16:creationId xmlns:a16="http://schemas.microsoft.com/office/drawing/2014/main" id="{C8E93140-EABB-4EB1-B3BD-256BE9C0BE26}"/>
              </a:ext>
            </a:extLst>
          </p:cNvPr>
          <p:cNvGrpSpPr/>
          <p:nvPr/>
        </p:nvGrpSpPr>
        <p:grpSpPr>
          <a:xfrm rot="1150698">
            <a:off x="7468438" y="3870633"/>
            <a:ext cx="851547" cy="309775"/>
            <a:chOff x="1427235" y="4189153"/>
            <a:chExt cx="3504148" cy="1556325"/>
          </a:xfrm>
        </p:grpSpPr>
        <p:grpSp>
          <p:nvGrpSpPr>
            <p:cNvPr id="105" name="组合 104">
              <a:extLst>
                <a:ext uri="{FF2B5EF4-FFF2-40B4-BE49-F238E27FC236}">
                  <a16:creationId xmlns:a16="http://schemas.microsoft.com/office/drawing/2014/main" id="{09A41DFE-95C2-4D98-8FA3-CDE3965532FC}"/>
                </a:ext>
              </a:extLst>
            </p:cNvPr>
            <p:cNvGrpSpPr/>
            <p:nvPr/>
          </p:nvGrpSpPr>
          <p:grpSpPr>
            <a:xfrm>
              <a:off x="1427235" y="4189153"/>
              <a:ext cx="2942287" cy="1556325"/>
              <a:chOff x="1427235" y="4189153"/>
              <a:chExt cx="2942287" cy="1556325"/>
            </a:xfrm>
          </p:grpSpPr>
          <p:sp>
            <p:nvSpPr>
              <p:cNvPr id="107" name="任意多边形: 形状 155">
                <a:extLst>
                  <a:ext uri="{FF2B5EF4-FFF2-40B4-BE49-F238E27FC236}">
                    <a16:creationId xmlns:a16="http://schemas.microsoft.com/office/drawing/2014/main" id="{CE76AEFF-EE58-4218-96E3-CF731FD38DD0}"/>
                  </a:ext>
                </a:extLst>
              </p:cNvPr>
              <p:cNvSpPr/>
              <p:nvPr/>
            </p:nvSpPr>
            <p:spPr>
              <a:xfrm>
                <a:off x="1957270" y="4189153"/>
                <a:ext cx="2412252" cy="1556325"/>
              </a:xfrm>
              <a:custGeom>
                <a:avLst/>
                <a:gdLst>
                  <a:gd name="connsiteX0" fmla="*/ 18570 w 2178209"/>
                  <a:gd name="connsiteY0" fmla="*/ 1015500 h 1888568"/>
                  <a:gd name="connsiteX1" fmla="*/ 18570 w 2178209"/>
                  <a:gd name="connsiteY1" fmla="*/ 932791 h 1888568"/>
                  <a:gd name="connsiteX2" fmla="*/ 211559 w 2178209"/>
                  <a:gd name="connsiteY2" fmla="*/ 27581 h 1888568"/>
                  <a:gd name="connsiteX3" fmla="*/ 395358 w 2178209"/>
                  <a:gd name="connsiteY3" fmla="*/ 1870165 h 1888568"/>
                  <a:gd name="connsiteX4" fmla="*/ 560778 w 2178209"/>
                  <a:gd name="connsiteY4" fmla="*/ 59745 h 1888568"/>
                  <a:gd name="connsiteX5" fmla="*/ 799716 w 2178209"/>
                  <a:gd name="connsiteY5" fmla="*/ 1847191 h 1888568"/>
                  <a:gd name="connsiteX6" fmla="*/ 951350 w 2178209"/>
                  <a:gd name="connsiteY6" fmla="*/ 45960 h 1888568"/>
                  <a:gd name="connsiteX7" fmla="*/ 1199479 w 2178209"/>
                  <a:gd name="connsiteY7" fmla="*/ 1888545 h 1888568"/>
                  <a:gd name="connsiteX8" fmla="*/ 1305163 w 2178209"/>
                  <a:gd name="connsiteY8" fmla="*/ 11 h 1888568"/>
                  <a:gd name="connsiteX9" fmla="*/ 1571672 w 2178209"/>
                  <a:gd name="connsiteY9" fmla="*/ 1856381 h 1888568"/>
                  <a:gd name="connsiteX10" fmla="*/ 1783041 w 2178209"/>
                  <a:gd name="connsiteY10" fmla="*/ 9201 h 1888568"/>
                  <a:gd name="connsiteX11" fmla="*/ 1980625 w 2178209"/>
                  <a:gd name="connsiteY11" fmla="*/ 1856381 h 1888568"/>
                  <a:gd name="connsiteX12" fmla="*/ 2178209 w 2178209"/>
                  <a:gd name="connsiteY12" fmla="*/ 813321 h 18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8209" h="1888568">
                    <a:moveTo>
                      <a:pt x="18570" y="1015500"/>
                    </a:moveTo>
                    <a:cubicBezTo>
                      <a:pt x="2487" y="1056472"/>
                      <a:pt x="-13595" y="1097444"/>
                      <a:pt x="18570" y="932791"/>
                    </a:cubicBezTo>
                    <a:cubicBezTo>
                      <a:pt x="50735" y="768138"/>
                      <a:pt x="148761" y="-128648"/>
                      <a:pt x="211559" y="27581"/>
                    </a:cubicBezTo>
                    <a:cubicBezTo>
                      <a:pt x="274357" y="183810"/>
                      <a:pt x="337155" y="1864804"/>
                      <a:pt x="395358" y="1870165"/>
                    </a:cubicBezTo>
                    <a:cubicBezTo>
                      <a:pt x="453561" y="1875526"/>
                      <a:pt x="493385" y="63574"/>
                      <a:pt x="560778" y="59745"/>
                    </a:cubicBezTo>
                    <a:cubicBezTo>
                      <a:pt x="628171" y="55916"/>
                      <a:pt x="734621" y="1849488"/>
                      <a:pt x="799716" y="1847191"/>
                    </a:cubicBezTo>
                    <a:cubicBezTo>
                      <a:pt x="864811" y="1844894"/>
                      <a:pt x="884723" y="39068"/>
                      <a:pt x="951350" y="45960"/>
                    </a:cubicBezTo>
                    <a:cubicBezTo>
                      <a:pt x="1017977" y="52852"/>
                      <a:pt x="1140510" y="1896203"/>
                      <a:pt x="1199479" y="1888545"/>
                    </a:cubicBezTo>
                    <a:cubicBezTo>
                      <a:pt x="1258448" y="1880887"/>
                      <a:pt x="1243131" y="5372"/>
                      <a:pt x="1305163" y="11"/>
                    </a:cubicBezTo>
                    <a:cubicBezTo>
                      <a:pt x="1367195" y="-5350"/>
                      <a:pt x="1492026" y="1854849"/>
                      <a:pt x="1571672" y="1856381"/>
                    </a:cubicBezTo>
                    <a:cubicBezTo>
                      <a:pt x="1651318" y="1857913"/>
                      <a:pt x="1714882" y="9201"/>
                      <a:pt x="1783041" y="9201"/>
                    </a:cubicBezTo>
                    <a:cubicBezTo>
                      <a:pt x="1851200" y="9201"/>
                      <a:pt x="1914764" y="1722361"/>
                      <a:pt x="1980625" y="1856381"/>
                    </a:cubicBezTo>
                    <a:cubicBezTo>
                      <a:pt x="2046486" y="1990401"/>
                      <a:pt x="2121538" y="1002481"/>
                      <a:pt x="2178209" y="813321"/>
                    </a:cubicBezTo>
                  </a:path>
                </a:pathLst>
              </a:cu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panose="02020603050405020304" pitchFamily="18" charset="0"/>
                  <a:ea typeface="黑体" panose="02010609060101010101" pitchFamily="49" charset="-122"/>
                  <a:cs typeface="Times" panose="02020603050405020304" pitchFamily="18" charset="0"/>
                </a:endParaRPr>
              </a:p>
            </p:txBody>
          </p:sp>
          <p:cxnSp>
            <p:nvCxnSpPr>
              <p:cNvPr id="108" name="直接连接符 107">
                <a:extLst>
                  <a:ext uri="{FF2B5EF4-FFF2-40B4-BE49-F238E27FC236}">
                    <a16:creationId xmlns:a16="http://schemas.microsoft.com/office/drawing/2014/main" id="{FCA8C3C7-0B8D-48BB-B49A-E2D717BA01A5}"/>
                  </a:ext>
                </a:extLst>
              </p:cNvPr>
              <p:cNvCxnSpPr>
                <a:cxnSpLocks/>
              </p:cNvCxnSpPr>
              <p:nvPr/>
            </p:nvCxnSpPr>
            <p:spPr>
              <a:xfrm flipH="1">
                <a:off x="1427235" y="5052673"/>
                <a:ext cx="53003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06" name="直接箭头连接符 105">
              <a:extLst>
                <a:ext uri="{FF2B5EF4-FFF2-40B4-BE49-F238E27FC236}">
                  <a16:creationId xmlns:a16="http://schemas.microsoft.com/office/drawing/2014/main" id="{B125944D-2B01-4E3D-96F4-520CE388C424}"/>
                </a:ext>
              </a:extLst>
            </p:cNvPr>
            <p:cNvCxnSpPr>
              <a:cxnSpLocks/>
              <a:stCxn id="107" idx="12"/>
            </p:cNvCxnSpPr>
            <p:nvPr/>
          </p:nvCxnSpPr>
          <p:spPr>
            <a:xfrm rot="776700" flipV="1">
              <a:off x="4369612" y="4857912"/>
              <a:ext cx="561771" cy="12286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0" name="组合 89">
            <a:extLst>
              <a:ext uri="{FF2B5EF4-FFF2-40B4-BE49-F238E27FC236}">
                <a16:creationId xmlns:a16="http://schemas.microsoft.com/office/drawing/2014/main" id="{D3F544D6-D422-4D96-B7A0-80FE57413F64}"/>
              </a:ext>
            </a:extLst>
          </p:cNvPr>
          <p:cNvGrpSpPr/>
          <p:nvPr/>
        </p:nvGrpSpPr>
        <p:grpSpPr>
          <a:xfrm rot="19644678">
            <a:off x="7803681" y="4359133"/>
            <a:ext cx="534026" cy="136999"/>
            <a:chOff x="1427235" y="4189153"/>
            <a:chExt cx="3504148" cy="1556325"/>
          </a:xfrm>
        </p:grpSpPr>
        <p:grpSp>
          <p:nvGrpSpPr>
            <p:cNvPr id="101" name="组合 100">
              <a:extLst>
                <a:ext uri="{FF2B5EF4-FFF2-40B4-BE49-F238E27FC236}">
                  <a16:creationId xmlns:a16="http://schemas.microsoft.com/office/drawing/2014/main" id="{99060C48-66EA-427A-AB50-7C52B0791946}"/>
                </a:ext>
              </a:extLst>
            </p:cNvPr>
            <p:cNvGrpSpPr/>
            <p:nvPr/>
          </p:nvGrpSpPr>
          <p:grpSpPr>
            <a:xfrm>
              <a:off x="1427235" y="4189153"/>
              <a:ext cx="2942287" cy="1556325"/>
              <a:chOff x="1427235" y="4189153"/>
              <a:chExt cx="2942287" cy="1556325"/>
            </a:xfrm>
          </p:grpSpPr>
          <p:sp>
            <p:nvSpPr>
              <p:cNvPr id="103" name="任意多边形: 形状 161">
                <a:extLst>
                  <a:ext uri="{FF2B5EF4-FFF2-40B4-BE49-F238E27FC236}">
                    <a16:creationId xmlns:a16="http://schemas.microsoft.com/office/drawing/2014/main" id="{3026DA9C-9E5B-4B30-8009-D7DDDEB29874}"/>
                  </a:ext>
                </a:extLst>
              </p:cNvPr>
              <p:cNvSpPr/>
              <p:nvPr/>
            </p:nvSpPr>
            <p:spPr>
              <a:xfrm>
                <a:off x="1957270" y="4189153"/>
                <a:ext cx="2412252" cy="1556325"/>
              </a:xfrm>
              <a:custGeom>
                <a:avLst/>
                <a:gdLst>
                  <a:gd name="connsiteX0" fmla="*/ 18570 w 2178209"/>
                  <a:gd name="connsiteY0" fmla="*/ 1015500 h 1888568"/>
                  <a:gd name="connsiteX1" fmla="*/ 18570 w 2178209"/>
                  <a:gd name="connsiteY1" fmla="*/ 932791 h 1888568"/>
                  <a:gd name="connsiteX2" fmla="*/ 211559 w 2178209"/>
                  <a:gd name="connsiteY2" fmla="*/ 27581 h 1888568"/>
                  <a:gd name="connsiteX3" fmla="*/ 395358 w 2178209"/>
                  <a:gd name="connsiteY3" fmla="*/ 1870165 h 1888568"/>
                  <a:gd name="connsiteX4" fmla="*/ 560778 w 2178209"/>
                  <a:gd name="connsiteY4" fmla="*/ 59745 h 1888568"/>
                  <a:gd name="connsiteX5" fmla="*/ 799716 w 2178209"/>
                  <a:gd name="connsiteY5" fmla="*/ 1847191 h 1888568"/>
                  <a:gd name="connsiteX6" fmla="*/ 951350 w 2178209"/>
                  <a:gd name="connsiteY6" fmla="*/ 45960 h 1888568"/>
                  <a:gd name="connsiteX7" fmla="*/ 1199479 w 2178209"/>
                  <a:gd name="connsiteY7" fmla="*/ 1888545 h 1888568"/>
                  <a:gd name="connsiteX8" fmla="*/ 1305163 w 2178209"/>
                  <a:gd name="connsiteY8" fmla="*/ 11 h 1888568"/>
                  <a:gd name="connsiteX9" fmla="*/ 1571672 w 2178209"/>
                  <a:gd name="connsiteY9" fmla="*/ 1856381 h 1888568"/>
                  <a:gd name="connsiteX10" fmla="*/ 1783041 w 2178209"/>
                  <a:gd name="connsiteY10" fmla="*/ 9201 h 1888568"/>
                  <a:gd name="connsiteX11" fmla="*/ 1980625 w 2178209"/>
                  <a:gd name="connsiteY11" fmla="*/ 1856381 h 1888568"/>
                  <a:gd name="connsiteX12" fmla="*/ 2178209 w 2178209"/>
                  <a:gd name="connsiteY12" fmla="*/ 813321 h 18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8209" h="1888568">
                    <a:moveTo>
                      <a:pt x="18570" y="1015500"/>
                    </a:moveTo>
                    <a:cubicBezTo>
                      <a:pt x="2487" y="1056472"/>
                      <a:pt x="-13595" y="1097444"/>
                      <a:pt x="18570" y="932791"/>
                    </a:cubicBezTo>
                    <a:cubicBezTo>
                      <a:pt x="50735" y="768138"/>
                      <a:pt x="148761" y="-128648"/>
                      <a:pt x="211559" y="27581"/>
                    </a:cubicBezTo>
                    <a:cubicBezTo>
                      <a:pt x="274357" y="183810"/>
                      <a:pt x="337155" y="1864804"/>
                      <a:pt x="395358" y="1870165"/>
                    </a:cubicBezTo>
                    <a:cubicBezTo>
                      <a:pt x="453561" y="1875526"/>
                      <a:pt x="493385" y="63574"/>
                      <a:pt x="560778" y="59745"/>
                    </a:cubicBezTo>
                    <a:cubicBezTo>
                      <a:pt x="628171" y="55916"/>
                      <a:pt x="734621" y="1849488"/>
                      <a:pt x="799716" y="1847191"/>
                    </a:cubicBezTo>
                    <a:cubicBezTo>
                      <a:pt x="864811" y="1844894"/>
                      <a:pt x="884723" y="39068"/>
                      <a:pt x="951350" y="45960"/>
                    </a:cubicBezTo>
                    <a:cubicBezTo>
                      <a:pt x="1017977" y="52852"/>
                      <a:pt x="1140510" y="1896203"/>
                      <a:pt x="1199479" y="1888545"/>
                    </a:cubicBezTo>
                    <a:cubicBezTo>
                      <a:pt x="1258448" y="1880887"/>
                      <a:pt x="1243131" y="5372"/>
                      <a:pt x="1305163" y="11"/>
                    </a:cubicBezTo>
                    <a:cubicBezTo>
                      <a:pt x="1367195" y="-5350"/>
                      <a:pt x="1492026" y="1854849"/>
                      <a:pt x="1571672" y="1856381"/>
                    </a:cubicBezTo>
                    <a:cubicBezTo>
                      <a:pt x="1651318" y="1857913"/>
                      <a:pt x="1714882" y="9201"/>
                      <a:pt x="1783041" y="9201"/>
                    </a:cubicBezTo>
                    <a:cubicBezTo>
                      <a:pt x="1851200" y="9201"/>
                      <a:pt x="1914764" y="1722361"/>
                      <a:pt x="1980625" y="1856381"/>
                    </a:cubicBezTo>
                    <a:cubicBezTo>
                      <a:pt x="2046486" y="1990401"/>
                      <a:pt x="2121538" y="1002481"/>
                      <a:pt x="2178209" y="813321"/>
                    </a:cubicBezTo>
                  </a:path>
                </a:pathLst>
              </a:custGeom>
              <a:noFill/>
              <a:ln w="19050">
                <a:solidFill>
                  <a:srgbClr val="21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panose="02020603050405020304" pitchFamily="18" charset="0"/>
                  <a:ea typeface="黑体" panose="02010609060101010101" pitchFamily="49" charset="-122"/>
                  <a:cs typeface="Times" panose="02020603050405020304" pitchFamily="18" charset="0"/>
                </a:endParaRPr>
              </a:p>
            </p:txBody>
          </p:sp>
          <p:cxnSp>
            <p:nvCxnSpPr>
              <p:cNvPr id="104" name="直接连接符 103">
                <a:extLst>
                  <a:ext uri="{FF2B5EF4-FFF2-40B4-BE49-F238E27FC236}">
                    <a16:creationId xmlns:a16="http://schemas.microsoft.com/office/drawing/2014/main" id="{52DA8EB3-DF3E-4750-9497-2F09F6774A53}"/>
                  </a:ext>
                </a:extLst>
              </p:cNvPr>
              <p:cNvCxnSpPr>
                <a:cxnSpLocks/>
              </p:cNvCxnSpPr>
              <p:nvPr/>
            </p:nvCxnSpPr>
            <p:spPr>
              <a:xfrm flipH="1">
                <a:off x="1427235" y="5052673"/>
                <a:ext cx="530035" cy="0"/>
              </a:xfrm>
              <a:prstGeom prst="line">
                <a:avLst/>
              </a:prstGeom>
              <a:ln w="19050">
                <a:solidFill>
                  <a:srgbClr val="212328"/>
                </a:solidFill>
              </a:ln>
            </p:spPr>
            <p:style>
              <a:lnRef idx="1">
                <a:schemeClr val="accent1"/>
              </a:lnRef>
              <a:fillRef idx="0">
                <a:schemeClr val="accent1"/>
              </a:fillRef>
              <a:effectRef idx="0">
                <a:schemeClr val="accent1"/>
              </a:effectRef>
              <a:fontRef idx="minor">
                <a:schemeClr val="tx1"/>
              </a:fontRef>
            </p:style>
          </p:cxnSp>
        </p:grpSp>
        <p:cxnSp>
          <p:nvCxnSpPr>
            <p:cNvPr id="102" name="直接箭头连接符 101">
              <a:extLst>
                <a:ext uri="{FF2B5EF4-FFF2-40B4-BE49-F238E27FC236}">
                  <a16:creationId xmlns:a16="http://schemas.microsoft.com/office/drawing/2014/main" id="{45161B2F-525D-4A83-A335-FA0985C5C19E}"/>
                </a:ext>
              </a:extLst>
            </p:cNvPr>
            <p:cNvCxnSpPr>
              <a:cxnSpLocks/>
              <a:stCxn id="103" idx="12"/>
            </p:cNvCxnSpPr>
            <p:nvPr/>
          </p:nvCxnSpPr>
          <p:spPr>
            <a:xfrm rot="776700" flipV="1">
              <a:off x="4369612" y="4857912"/>
              <a:ext cx="561771" cy="122860"/>
            </a:xfrm>
            <a:prstGeom prst="straightConnector1">
              <a:avLst/>
            </a:prstGeom>
            <a:ln w="19050">
              <a:solidFill>
                <a:srgbClr val="212328"/>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92" name="对象 91">
            <a:extLst>
              <a:ext uri="{FF2B5EF4-FFF2-40B4-BE49-F238E27FC236}">
                <a16:creationId xmlns:a16="http://schemas.microsoft.com/office/drawing/2014/main" id="{8F5CF0D2-75B1-4E41-BA33-B5DA377AB368}"/>
              </a:ext>
            </a:extLst>
          </p:cNvPr>
          <p:cNvGraphicFramePr>
            <a:graphicFrameLocks noChangeAspect="1"/>
          </p:cNvGraphicFramePr>
          <p:nvPr>
            <p:extLst>
              <p:ext uri="{D42A27DB-BD31-4B8C-83A1-F6EECF244321}">
                <p14:modId xmlns:p14="http://schemas.microsoft.com/office/powerpoint/2010/main" val="1119958935"/>
              </p:ext>
            </p:extLst>
          </p:nvPr>
        </p:nvGraphicFramePr>
        <p:xfrm>
          <a:off x="8199936" y="2641236"/>
          <a:ext cx="258390" cy="290920"/>
        </p:xfrm>
        <a:graphic>
          <a:graphicData uri="http://schemas.openxmlformats.org/presentationml/2006/ole">
            <mc:AlternateContent xmlns:mc="http://schemas.openxmlformats.org/markup-compatibility/2006">
              <mc:Choice xmlns:v="urn:schemas-microsoft-com:vml" Requires="v">
                <p:oleObj spid="_x0000_s15236" name="Equation" r:id="rId34" imgW="203040" imgH="228600" progId="Equation.DSMT4">
                  <p:embed/>
                </p:oleObj>
              </mc:Choice>
              <mc:Fallback>
                <p:oleObj name="Equation" r:id="rId34" imgW="203040" imgH="228600" progId="Equation.DSMT4">
                  <p:embed/>
                  <p:pic>
                    <p:nvPicPr>
                      <p:cNvPr id="92" name="对象 91">
                        <a:extLst>
                          <a:ext uri="{FF2B5EF4-FFF2-40B4-BE49-F238E27FC236}">
                            <a16:creationId xmlns:a16="http://schemas.microsoft.com/office/drawing/2014/main" id="{8F5CF0D2-75B1-4E41-BA33-B5DA377AB368}"/>
                          </a:ext>
                        </a:extLst>
                      </p:cNvPr>
                      <p:cNvPicPr/>
                      <p:nvPr/>
                    </p:nvPicPr>
                    <p:blipFill>
                      <a:blip r:embed="rId35"/>
                      <a:stretch>
                        <a:fillRect/>
                      </a:stretch>
                    </p:blipFill>
                    <p:spPr>
                      <a:xfrm>
                        <a:off x="8199936" y="2641236"/>
                        <a:ext cx="258390" cy="290920"/>
                      </a:xfrm>
                      <a:prstGeom prst="rect">
                        <a:avLst/>
                      </a:prstGeom>
                    </p:spPr>
                  </p:pic>
                </p:oleObj>
              </mc:Fallback>
            </mc:AlternateContent>
          </a:graphicData>
        </a:graphic>
      </p:graphicFrame>
      <p:graphicFrame>
        <p:nvGraphicFramePr>
          <p:cNvPr id="93" name="对象 92">
            <a:extLst>
              <a:ext uri="{FF2B5EF4-FFF2-40B4-BE49-F238E27FC236}">
                <a16:creationId xmlns:a16="http://schemas.microsoft.com/office/drawing/2014/main" id="{54B173B6-A1D8-49AA-BFFC-BA91016B9FB5}"/>
              </a:ext>
            </a:extLst>
          </p:cNvPr>
          <p:cNvGraphicFramePr>
            <a:graphicFrameLocks noChangeAspect="1"/>
          </p:cNvGraphicFramePr>
          <p:nvPr>
            <p:extLst>
              <p:ext uri="{D42A27DB-BD31-4B8C-83A1-F6EECF244321}">
                <p14:modId xmlns:p14="http://schemas.microsoft.com/office/powerpoint/2010/main" val="3518874914"/>
              </p:ext>
            </p:extLst>
          </p:nvPr>
        </p:nvGraphicFramePr>
        <p:xfrm>
          <a:off x="8203280" y="3792927"/>
          <a:ext cx="258390" cy="290920"/>
        </p:xfrm>
        <a:graphic>
          <a:graphicData uri="http://schemas.openxmlformats.org/presentationml/2006/ole">
            <mc:AlternateContent xmlns:mc="http://schemas.openxmlformats.org/markup-compatibility/2006">
              <mc:Choice xmlns:v="urn:schemas-microsoft-com:vml" Requires="v">
                <p:oleObj spid="_x0000_s15237" name="Equation" r:id="rId36" imgW="203040" imgH="228600" progId="Equation.DSMT4">
                  <p:embed/>
                </p:oleObj>
              </mc:Choice>
              <mc:Fallback>
                <p:oleObj name="Equation" r:id="rId36" imgW="203040" imgH="228600" progId="Equation.DSMT4">
                  <p:embed/>
                  <p:pic>
                    <p:nvPicPr>
                      <p:cNvPr id="93" name="对象 92">
                        <a:extLst>
                          <a:ext uri="{FF2B5EF4-FFF2-40B4-BE49-F238E27FC236}">
                            <a16:creationId xmlns:a16="http://schemas.microsoft.com/office/drawing/2014/main" id="{54B173B6-A1D8-49AA-BFFC-BA91016B9FB5}"/>
                          </a:ext>
                        </a:extLst>
                      </p:cNvPr>
                      <p:cNvPicPr/>
                      <p:nvPr/>
                    </p:nvPicPr>
                    <p:blipFill>
                      <a:blip r:embed="rId37"/>
                      <a:stretch>
                        <a:fillRect/>
                      </a:stretch>
                    </p:blipFill>
                    <p:spPr>
                      <a:xfrm>
                        <a:off x="8203280" y="3792927"/>
                        <a:ext cx="258390" cy="290920"/>
                      </a:xfrm>
                      <a:prstGeom prst="rect">
                        <a:avLst/>
                      </a:prstGeom>
                    </p:spPr>
                  </p:pic>
                </p:oleObj>
              </mc:Fallback>
            </mc:AlternateContent>
          </a:graphicData>
        </a:graphic>
      </p:graphicFrame>
      <p:graphicFrame>
        <p:nvGraphicFramePr>
          <p:cNvPr id="94" name="对象 93">
            <a:extLst>
              <a:ext uri="{FF2B5EF4-FFF2-40B4-BE49-F238E27FC236}">
                <a16:creationId xmlns:a16="http://schemas.microsoft.com/office/drawing/2014/main" id="{7EA2ECDB-6ACD-4BD2-923B-47B440E3EB83}"/>
              </a:ext>
            </a:extLst>
          </p:cNvPr>
          <p:cNvGraphicFramePr>
            <a:graphicFrameLocks noChangeAspect="1"/>
          </p:cNvGraphicFramePr>
          <p:nvPr>
            <p:extLst>
              <p:ext uri="{D42A27DB-BD31-4B8C-83A1-F6EECF244321}">
                <p14:modId xmlns:p14="http://schemas.microsoft.com/office/powerpoint/2010/main" val="3849057435"/>
              </p:ext>
            </p:extLst>
          </p:nvPr>
        </p:nvGraphicFramePr>
        <p:xfrm>
          <a:off x="8213869" y="5432773"/>
          <a:ext cx="258390" cy="290920"/>
        </p:xfrm>
        <a:graphic>
          <a:graphicData uri="http://schemas.openxmlformats.org/presentationml/2006/ole">
            <mc:AlternateContent xmlns:mc="http://schemas.openxmlformats.org/markup-compatibility/2006">
              <mc:Choice xmlns:v="urn:schemas-microsoft-com:vml" Requires="v">
                <p:oleObj spid="_x0000_s15238" name="Equation" r:id="rId38" imgW="203040" imgH="228600" progId="Equation.DSMT4">
                  <p:embed/>
                </p:oleObj>
              </mc:Choice>
              <mc:Fallback>
                <p:oleObj name="Equation" r:id="rId38" imgW="203040" imgH="228600" progId="Equation.DSMT4">
                  <p:embed/>
                  <p:pic>
                    <p:nvPicPr>
                      <p:cNvPr id="94" name="对象 93">
                        <a:extLst>
                          <a:ext uri="{FF2B5EF4-FFF2-40B4-BE49-F238E27FC236}">
                            <a16:creationId xmlns:a16="http://schemas.microsoft.com/office/drawing/2014/main" id="{7EA2ECDB-6ACD-4BD2-923B-47B440E3EB83}"/>
                          </a:ext>
                        </a:extLst>
                      </p:cNvPr>
                      <p:cNvPicPr/>
                      <p:nvPr/>
                    </p:nvPicPr>
                    <p:blipFill>
                      <a:blip r:embed="rId37"/>
                      <a:stretch>
                        <a:fillRect/>
                      </a:stretch>
                    </p:blipFill>
                    <p:spPr>
                      <a:xfrm>
                        <a:off x="8213869" y="5432773"/>
                        <a:ext cx="258390" cy="290920"/>
                      </a:xfrm>
                      <a:prstGeom prst="rect">
                        <a:avLst/>
                      </a:prstGeom>
                    </p:spPr>
                  </p:pic>
                </p:oleObj>
              </mc:Fallback>
            </mc:AlternateContent>
          </a:graphicData>
        </a:graphic>
      </p:graphicFrame>
      <p:sp>
        <p:nvSpPr>
          <p:cNvPr id="96" name="矩形 95">
            <a:extLst>
              <a:ext uri="{FF2B5EF4-FFF2-40B4-BE49-F238E27FC236}">
                <a16:creationId xmlns:a16="http://schemas.microsoft.com/office/drawing/2014/main" id="{CDFFD78F-CD6F-49E1-ADD7-3E2158CFBD86}"/>
              </a:ext>
            </a:extLst>
          </p:cNvPr>
          <p:cNvSpPr/>
          <p:nvPr/>
        </p:nvSpPr>
        <p:spPr>
          <a:xfrm>
            <a:off x="8919498" y="1990827"/>
            <a:ext cx="797013" cy="400110"/>
          </a:xfrm>
          <a:prstGeom prst="rect">
            <a:avLst/>
          </a:prstGeom>
        </p:spPr>
        <p:txBody>
          <a:bodyPr wrap="none">
            <a:spAutoFit/>
          </a:bodyPr>
          <a:lstStyle/>
          <a:p>
            <a:r>
              <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rPr>
              <a:t>U</a:t>
            </a:r>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sers</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sp>
        <p:nvSpPr>
          <p:cNvPr id="98" name="矩形 97">
            <a:extLst>
              <a:ext uri="{FF2B5EF4-FFF2-40B4-BE49-F238E27FC236}">
                <a16:creationId xmlns:a16="http://schemas.microsoft.com/office/drawing/2014/main" id="{68507818-E1FB-469A-B429-CC400C74766A}"/>
              </a:ext>
            </a:extLst>
          </p:cNvPr>
          <p:cNvSpPr/>
          <p:nvPr/>
        </p:nvSpPr>
        <p:spPr>
          <a:xfrm>
            <a:off x="6784614" y="1964413"/>
            <a:ext cx="4931135" cy="4485974"/>
          </a:xfrm>
          <a:prstGeom prst="rect">
            <a:avLst/>
          </a:prstGeom>
          <a:noFill/>
          <a:ln w="1905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Times" panose="02020603050405020304" pitchFamily="18" charset="0"/>
              <a:ea typeface="黑体" panose="02010609060101010101" pitchFamily="49" charset="-122"/>
              <a:cs typeface="Times" panose="02020603050405020304" pitchFamily="18" charset="0"/>
            </a:endParaRPr>
          </a:p>
        </p:txBody>
      </p:sp>
      <p:sp>
        <p:nvSpPr>
          <p:cNvPr id="8" name="矩形 7">
            <a:extLst>
              <a:ext uri="{FF2B5EF4-FFF2-40B4-BE49-F238E27FC236}">
                <a16:creationId xmlns:a16="http://schemas.microsoft.com/office/drawing/2014/main" id="{09183A0D-DA74-4986-8E5F-CABC2793DBC0}"/>
              </a:ext>
            </a:extLst>
          </p:cNvPr>
          <p:cNvSpPr/>
          <p:nvPr/>
        </p:nvSpPr>
        <p:spPr>
          <a:xfrm>
            <a:off x="476250" y="1964414"/>
            <a:ext cx="6301673" cy="4486769"/>
          </a:xfrm>
          <a:prstGeom prst="rect">
            <a:avLst/>
          </a:prstGeom>
          <a:noFill/>
          <a:ln w="1905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Times" panose="02020603050405020304" pitchFamily="18" charset="0"/>
              <a:ea typeface="黑体" panose="02010609060101010101" pitchFamily="49" charset="-122"/>
              <a:cs typeface="Times" panose="02020603050405020304" pitchFamily="18" charset="0"/>
            </a:endParaRPr>
          </a:p>
        </p:txBody>
      </p:sp>
      <p:sp>
        <p:nvSpPr>
          <p:cNvPr id="97" name="矩形 96">
            <a:extLst>
              <a:ext uri="{FF2B5EF4-FFF2-40B4-BE49-F238E27FC236}">
                <a16:creationId xmlns:a16="http://schemas.microsoft.com/office/drawing/2014/main" id="{E6E7679B-D743-424A-A18B-F887BBD062AC}"/>
              </a:ext>
            </a:extLst>
          </p:cNvPr>
          <p:cNvSpPr/>
          <p:nvPr/>
        </p:nvSpPr>
        <p:spPr>
          <a:xfrm>
            <a:off x="2210413" y="1987422"/>
            <a:ext cx="3092191" cy="400110"/>
          </a:xfrm>
          <a:prstGeom prst="rect">
            <a:avLst/>
          </a:prstGeom>
        </p:spPr>
        <p:txBody>
          <a:bodyPr wrap="square">
            <a:spAutoFit/>
          </a:bodyPr>
          <a:lstStyle/>
          <a:p>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CAP-MIMO</a:t>
            </a:r>
            <a:r>
              <a:rPr lang="zh-CN" altLang="en-US"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 </a:t>
            </a:r>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Transmitter</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grpSp>
        <p:nvGrpSpPr>
          <p:cNvPr id="2" name="组合 1"/>
          <p:cNvGrpSpPr/>
          <p:nvPr/>
        </p:nvGrpSpPr>
        <p:grpSpPr>
          <a:xfrm>
            <a:off x="631371" y="2635411"/>
            <a:ext cx="6246075" cy="3158846"/>
            <a:chOff x="1164613" y="2678852"/>
            <a:chExt cx="5702754" cy="2863581"/>
          </a:xfrm>
        </p:grpSpPr>
        <p:cxnSp>
          <p:nvCxnSpPr>
            <p:cNvPr id="9" name="直接箭头连接符 8">
              <a:extLst>
                <a:ext uri="{FF2B5EF4-FFF2-40B4-BE49-F238E27FC236}">
                  <a16:creationId xmlns:a16="http://schemas.microsoft.com/office/drawing/2014/main" id="{92CA87C5-C5C5-40CA-8B47-E34C5C31C4EA}"/>
                </a:ext>
              </a:extLst>
            </p:cNvPr>
            <p:cNvCxnSpPr>
              <a:cxnSpLocks/>
            </p:cNvCxnSpPr>
            <p:nvPr/>
          </p:nvCxnSpPr>
          <p:spPr bwMode="auto">
            <a:xfrm>
              <a:off x="4178003" y="4176474"/>
              <a:ext cx="583755" cy="0"/>
            </a:xfrm>
            <a:prstGeom prst="straightConnector1">
              <a:avLst/>
            </a:prstGeom>
            <a:solidFill>
              <a:schemeClr val="accent1"/>
            </a:solidFill>
            <a:ln w="38100" cap="flat" cmpd="sng" algn="ctr">
              <a:solidFill>
                <a:schemeClr val="tx1"/>
              </a:solidFill>
              <a:prstDash val="solid"/>
              <a:round/>
              <a:headEnd type="none" w="med" len="med"/>
              <a:tailEnd type="triangle"/>
            </a:ln>
          </p:spPr>
        </p:cxnSp>
        <p:sp>
          <p:nvSpPr>
            <p:cNvPr id="10" name="矩形 9">
              <a:extLst>
                <a:ext uri="{FF2B5EF4-FFF2-40B4-BE49-F238E27FC236}">
                  <a16:creationId xmlns:a16="http://schemas.microsoft.com/office/drawing/2014/main" id="{85A681CA-497E-45B5-991D-1A07E88FBDE4}"/>
                </a:ext>
              </a:extLst>
            </p:cNvPr>
            <p:cNvSpPr/>
            <p:nvPr/>
          </p:nvSpPr>
          <p:spPr bwMode="auto">
            <a:xfrm>
              <a:off x="1164613" y="2683229"/>
              <a:ext cx="400056" cy="2859204"/>
            </a:xfrm>
            <a:prstGeom prst="rect">
              <a:avLst/>
            </a:prstGeom>
            <a:solidFill>
              <a:srgbClr val="FFCCFF"/>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defTabSz="914370" eaLnBrk="0" hangingPunct="0"/>
              <a:endParaRPr lang="zh-CN" altLang="en-US" sz="2000">
                <a:latin typeface="Times" panose="02020603050405020304" pitchFamily="18" charset="0"/>
                <a:ea typeface="黑体" panose="02010609060101010101" pitchFamily="49" charset="-122"/>
                <a:cs typeface="Times" panose="02020603050405020304" pitchFamily="18" charset="0"/>
              </a:endParaRPr>
            </a:p>
          </p:txBody>
        </p:sp>
        <p:sp>
          <p:nvSpPr>
            <p:cNvPr id="11" name="矩形 10">
              <a:extLst>
                <a:ext uri="{FF2B5EF4-FFF2-40B4-BE49-F238E27FC236}">
                  <a16:creationId xmlns:a16="http://schemas.microsoft.com/office/drawing/2014/main" id="{6476CEA0-C89F-4C52-A369-AD0C463EB51E}"/>
                </a:ext>
              </a:extLst>
            </p:cNvPr>
            <p:cNvSpPr/>
            <p:nvPr/>
          </p:nvSpPr>
          <p:spPr bwMode="auto">
            <a:xfrm>
              <a:off x="1879436" y="2706085"/>
              <a:ext cx="1977726" cy="2836348"/>
            </a:xfrm>
            <a:prstGeom prst="rect">
              <a:avLst/>
            </a:prstGeom>
            <a:solidFill>
              <a:srgbClr val="92D050"/>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defTabSz="914370" eaLnBrk="0" hangingPunct="0"/>
              <a:endParaRPr lang="zh-CN" altLang="en-US" sz="2000">
                <a:latin typeface="Times" panose="02020603050405020304" pitchFamily="18" charset="0"/>
                <a:ea typeface="黑体" panose="02010609060101010101" pitchFamily="49" charset="-122"/>
                <a:cs typeface="Times" panose="02020603050405020304" pitchFamily="18" charset="0"/>
              </a:endParaRPr>
            </a:p>
          </p:txBody>
        </p:sp>
        <p:sp>
          <p:nvSpPr>
            <p:cNvPr id="12" name="矩形 11">
              <a:extLst>
                <a:ext uri="{FF2B5EF4-FFF2-40B4-BE49-F238E27FC236}">
                  <a16:creationId xmlns:a16="http://schemas.microsoft.com/office/drawing/2014/main" id="{6FB5EC9C-1632-4F04-9431-53A8F3C6F0D1}"/>
                </a:ext>
              </a:extLst>
            </p:cNvPr>
            <p:cNvSpPr/>
            <p:nvPr/>
          </p:nvSpPr>
          <p:spPr bwMode="auto">
            <a:xfrm>
              <a:off x="2003475" y="3058403"/>
              <a:ext cx="1737107" cy="640354"/>
            </a:xfrm>
            <a:prstGeom prst="rect">
              <a:avLst/>
            </a:prstGeom>
            <a:solidFill>
              <a:srgbClr val="FFC000"/>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defTabSz="914370" eaLnBrk="0" hangingPunct="0"/>
              <a:endParaRPr lang="zh-CN" altLang="en-US" sz="2000" dirty="0">
                <a:latin typeface="Times" panose="02020603050405020304" pitchFamily="18" charset="0"/>
                <a:ea typeface="黑体" panose="02010609060101010101" pitchFamily="49" charset="-122"/>
                <a:cs typeface="Times" panose="02020603050405020304" pitchFamily="18" charset="0"/>
              </a:endParaRPr>
            </a:p>
          </p:txBody>
        </p:sp>
        <p:sp>
          <p:nvSpPr>
            <p:cNvPr id="13" name="矩形 12">
              <a:extLst>
                <a:ext uri="{FF2B5EF4-FFF2-40B4-BE49-F238E27FC236}">
                  <a16:creationId xmlns:a16="http://schemas.microsoft.com/office/drawing/2014/main" id="{01B815EA-CF16-447E-8361-AB88EF9351CD}"/>
                </a:ext>
              </a:extLst>
            </p:cNvPr>
            <p:cNvSpPr/>
            <p:nvPr/>
          </p:nvSpPr>
          <p:spPr>
            <a:xfrm>
              <a:off x="2013284" y="3049831"/>
              <a:ext cx="1779188" cy="334810"/>
            </a:xfrm>
            <a:prstGeom prst="rect">
              <a:avLst/>
            </a:prstGeom>
          </p:spPr>
          <p:txBody>
            <a:bodyPr wrap="square">
              <a:spAutoFit/>
            </a:bodyPr>
            <a:lstStyle/>
            <a:p>
              <a:r>
                <a:rPr lang="en-US" altLang="zh-CN" sz="18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Pattern for user 1</a:t>
              </a:r>
              <a:endParaRPr lang="zh-CN" altLang="en-US" sz="1800" b="1" dirty="0">
                <a:latin typeface="Times" panose="02020603050405020304" pitchFamily="18" charset="0"/>
                <a:ea typeface="黑体" panose="02010609060101010101" pitchFamily="49" charset="-122"/>
                <a:cs typeface="Times" panose="02020603050405020304" pitchFamily="18" charset="0"/>
              </a:endParaRPr>
            </a:p>
          </p:txBody>
        </p:sp>
        <p:cxnSp>
          <p:nvCxnSpPr>
            <p:cNvPr id="14" name="直接箭头连接符 13">
              <a:extLst>
                <a:ext uri="{FF2B5EF4-FFF2-40B4-BE49-F238E27FC236}">
                  <a16:creationId xmlns:a16="http://schemas.microsoft.com/office/drawing/2014/main" id="{8D74F130-C89F-4218-9A3F-351497F8FFFD}"/>
                </a:ext>
              </a:extLst>
            </p:cNvPr>
            <p:cNvCxnSpPr>
              <a:cxnSpLocks/>
              <a:endCxn id="19" idx="1"/>
            </p:cNvCxnSpPr>
            <p:nvPr/>
          </p:nvCxnSpPr>
          <p:spPr bwMode="auto">
            <a:xfrm>
              <a:off x="1462063" y="3494434"/>
              <a:ext cx="1104341" cy="0"/>
            </a:xfrm>
            <a:prstGeom prst="straightConnector1">
              <a:avLst/>
            </a:prstGeom>
            <a:solidFill>
              <a:schemeClr val="accent1"/>
            </a:solidFill>
            <a:ln w="38100" cap="flat" cmpd="sng" algn="ctr">
              <a:solidFill>
                <a:schemeClr val="tx1"/>
              </a:solidFill>
              <a:prstDash val="solid"/>
              <a:round/>
              <a:headEnd type="none" w="med" len="med"/>
              <a:tailEnd type="triangle"/>
            </a:ln>
          </p:spPr>
        </p:cxnSp>
        <p:graphicFrame>
          <p:nvGraphicFramePr>
            <p:cNvPr id="15" name="对象 14">
              <a:extLst>
                <a:ext uri="{FF2B5EF4-FFF2-40B4-BE49-F238E27FC236}">
                  <a16:creationId xmlns:a16="http://schemas.microsoft.com/office/drawing/2014/main" id="{A13699CA-13C6-4B9D-9547-8F38D783499D}"/>
                </a:ext>
              </a:extLst>
            </p:cNvPr>
            <p:cNvGraphicFramePr>
              <a:graphicFrameLocks noChangeAspect="1"/>
            </p:cNvGraphicFramePr>
            <p:nvPr>
              <p:extLst>
                <p:ext uri="{D42A27DB-BD31-4B8C-83A1-F6EECF244321}">
                  <p14:modId xmlns:p14="http://schemas.microsoft.com/office/powerpoint/2010/main" val="3563935277"/>
                </p:ext>
              </p:extLst>
            </p:nvPr>
          </p:nvGraphicFramePr>
          <p:xfrm>
            <a:off x="1249874" y="3267040"/>
            <a:ext cx="203023" cy="305888"/>
          </p:xfrm>
          <a:graphic>
            <a:graphicData uri="http://schemas.openxmlformats.org/presentationml/2006/ole">
              <mc:AlternateContent xmlns:mc="http://schemas.openxmlformats.org/markup-compatibility/2006">
                <mc:Choice xmlns:v="urn:schemas-microsoft-com:vml" Requires="v">
                  <p:oleObj spid="_x0000_s15239" name="Equation" r:id="rId39" imgW="152280" imgH="228600" progId="Equation.DSMT4">
                    <p:embed/>
                  </p:oleObj>
                </mc:Choice>
                <mc:Fallback>
                  <p:oleObj name="Equation" r:id="rId39" imgW="152280" imgH="228600" progId="Equation.DSMT4">
                    <p:embed/>
                    <p:pic>
                      <p:nvPicPr>
                        <p:cNvPr id="15" name="对象 14">
                          <a:extLst>
                            <a:ext uri="{FF2B5EF4-FFF2-40B4-BE49-F238E27FC236}">
                              <a16:creationId xmlns:a16="http://schemas.microsoft.com/office/drawing/2014/main" id="{A13699CA-13C6-4B9D-9547-8F38D783499D}"/>
                            </a:ext>
                          </a:extLst>
                        </p:cNvPr>
                        <p:cNvPicPr/>
                        <p:nvPr/>
                      </p:nvPicPr>
                      <p:blipFill>
                        <a:blip r:embed="rId40"/>
                        <a:stretch>
                          <a:fillRect/>
                        </a:stretch>
                      </p:blipFill>
                      <p:spPr>
                        <a:xfrm>
                          <a:off x="1249874" y="3267040"/>
                          <a:ext cx="203023" cy="305888"/>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9A5199DF-C450-4887-BFD5-EB833A22D3A8}"/>
                </a:ext>
              </a:extLst>
            </p:cNvPr>
            <p:cNvGraphicFramePr>
              <a:graphicFrameLocks noChangeAspect="1"/>
            </p:cNvGraphicFramePr>
            <p:nvPr>
              <p:extLst>
                <p:ext uri="{D42A27DB-BD31-4B8C-83A1-F6EECF244321}">
                  <p14:modId xmlns:p14="http://schemas.microsoft.com/office/powerpoint/2010/main" val="2763432346"/>
                </p:ext>
              </p:extLst>
            </p:nvPr>
          </p:nvGraphicFramePr>
          <p:xfrm>
            <a:off x="1252139" y="4003578"/>
            <a:ext cx="220617" cy="305886"/>
          </p:xfrm>
          <a:graphic>
            <a:graphicData uri="http://schemas.openxmlformats.org/presentationml/2006/ole">
              <mc:AlternateContent xmlns:mc="http://schemas.openxmlformats.org/markup-compatibility/2006">
                <mc:Choice xmlns:v="urn:schemas-microsoft-com:vml" Requires="v">
                  <p:oleObj spid="_x0000_s15240" name="Equation" r:id="rId41" imgW="164880" imgH="228600" progId="Equation.DSMT4">
                    <p:embed/>
                  </p:oleObj>
                </mc:Choice>
                <mc:Fallback>
                  <p:oleObj name="Equation" r:id="rId41" imgW="164880" imgH="228600" progId="Equation.DSMT4">
                    <p:embed/>
                    <p:pic>
                      <p:nvPicPr>
                        <p:cNvPr id="16" name="对象 15">
                          <a:extLst>
                            <a:ext uri="{FF2B5EF4-FFF2-40B4-BE49-F238E27FC236}">
                              <a16:creationId xmlns:a16="http://schemas.microsoft.com/office/drawing/2014/main" id="{9A5199DF-C450-4887-BFD5-EB833A22D3A8}"/>
                            </a:ext>
                          </a:extLst>
                        </p:cNvPr>
                        <p:cNvPicPr/>
                        <p:nvPr/>
                      </p:nvPicPr>
                      <p:blipFill>
                        <a:blip r:embed="rId42"/>
                        <a:stretch>
                          <a:fillRect/>
                        </a:stretch>
                      </p:blipFill>
                      <p:spPr>
                        <a:xfrm>
                          <a:off x="1252139" y="4003578"/>
                          <a:ext cx="220617" cy="305886"/>
                        </a:xfrm>
                        <a:prstGeom prst="rect">
                          <a:avLst/>
                        </a:prstGeom>
                      </p:spPr>
                    </p:pic>
                  </p:oleObj>
                </mc:Fallback>
              </mc:AlternateContent>
            </a:graphicData>
          </a:graphic>
        </p:graphicFrame>
        <p:sp>
          <p:nvSpPr>
            <p:cNvPr id="18" name="矩形 17">
              <a:extLst>
                <a:ext uri="{FF2B5EF4-FFF2-40B4-BE49-F238E27FC236}">
                  <a16:creationId xmlns:a16="http://schemas.microsoft.com/office/drawing/2014/main" id="{93BD2B5D-0448-4AE7-9749-07DD43409088}"/>
                </a:ext>
              </a:extLst>
            </p:cNvPr>
            <p:cNvSpPr/>
            <p:nvPr/>
          </p:nvSpPr>
          <p:spPr>
            <a:xfrm>
              <a:off x="2093520" y="2683228"/>
              <a:ext cx="1657047" cy="362711"/>
            </a:xfrm>
            <a:prstGeom prst="rect">
              <a:avLst/>
            </a:prstGeom>
          </p:spPr>
          <p:txBody>
            <a:bodyPr wrap="none">
              <a:spAutoFit/>
            </a:bodyPr>
            <a:lstStyle/>
            <a:p>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Pattern Design</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sp>
          <p:nvSpPr>
            <p:cNvPr id="19" name="矩形 18">
              <a:extLst>
                <a:ext uri="{FF2B5EF4-FFF2-40B4-BE49-F238E27FC236}">
                  <a16:creationId xmlns:a16="http://schemas.microsoft.com/office/drawing/2014/main" id="{C2375D09-4045-4B25-8747-EA7EF33BD116}"/>
                </a:ext>
              </a:extLst>
            </p:cNvPr>
            <p:cNvSpPr/>
            <p:nvPr/>
          </p:nvSpPr>
          <p:spPr bwMode="auto">
            <a:xfrm>
              <a:off x="2566404" y="3341752"/>
              <a:ext cx="567975" cy="305364"/>
            </a:xfrm>
            <a:prstGeom prst="rect">
              <a:avLst/>
            </a:prstGeom>
            <a:solidFill>
              <a:srgbClr val="00B0F0"/>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defTabSz="914370" eaLnBrk="0" hangingPunct="0"/>
              <a:endParaRPr lang="zh-CN" altLang="en-US" sz="2000">
                <a:latin typeface="Times" panose="02020603050405020304" pitchFamily="18" charset="0"/>
                <a:ea typeface="黑体" panose="02010609060101010101" pitchFamily="49" charset="-122"/>
                <a:cs typeface="Times" panose="02020603050405020304" pitchFamily="18" charset="0"/>
              </a:endParaRPr>
            </a:p>
          </p:txBody>
        </p:sp>
        <p:graphicFrame>
          <p:nvGraphicFramePr>
            <p:cNvPr id="20" name="对象 19">
              <a:extLst>
                <a:ext uri="{FF2B5EF4-FFF2-40B4-BE49-F238E27FC236}">
                  <a16:creationId xmlns:a16="http://schemas.microsoft.com/office/drawing/2014/main" id="{E472C095-9F0E-4FAD-B46E-9859A8631863}"/>
                </a:ext>
              </a:extLst>
            </p:cNvPr>
            <p:cNvGraphicFramePr>
              <a:graphicFrameLocks noChangeAspect="1"/>
            </p:cNvGraphicFramePr>
            <p:nvPr>
              <p:extLst>
                <p:ext uri="{D42A27DB-BD31-4B8C-83A1-F6EECF244321}">
                  <p14:modId xmlns:p14="http://schemas.microsoft.com/office/powerpoint/2010/main" val="52612585"/>
                </p:ext>
              </p:extLst>
            </p:nvPr>
          </p:nvGraphicFramePr>
          <p:xfrm>
            <a:off x="2629306" y="3355499"/>
            <a:ext cx="442168" cy="305364"/>
          </p:xfrm>
          <a:graphic>
            <a:graphicData uri="http://schemas.openxmlformats.org/presentationml/2006/ole">
              <mc:AlternateContent xmlns:mc="http://schemas.openxmlformats.org/markup-compatibility/2006">
                <mc:Choice xmlns:v="urn:schemas-microsoft-com:vml" Requires="v">
                  <p:oleObj spid="_x0000_s15241" name="Equation" r:id="rId43" imgW="368280" imgH="253800" progId="Equation.DSMT4">
                    <p:embed/>
                  </p:oleObj>
                </mc:Choice>
                <mc:Fallback>
                  <p:oleObj name="Equation" r:id="rId43" imgW="368280" imgH="253800" progId="Equation.DSMT4">
                    <p:embed/>
                    <p:pic>
                      <p:nvPicPr>
                        <p:cNvPr id="20" name="对象 19">
                          <a:extLst>
                            <a:ext uri="{FF2B5EF4-FFF2-40B4-BE49-F238E27FC236}">
                              <a16:creationId xmlns:a16="http://schemas.microsoft.com/office/drawing/2014/main" id="{E472C095-9F0E-4FAD-B46E-9859A8631863}"/>
                            </a:ext>
                          </a:extLst>
                        </p:cNvPr>
                        <p:cNvPicPr/>
                        <p:nvPr/>
                      </p:nvPicPr>
                      <p:blipFill>
                        <a:blip r:embed="rId44"/>
                        <a:stretch>
                          <a:fillRect/>
                        </a:stretch>
                      </p:blipFill>
                      <p:spPr>
                        <a:xfrm>
                          <a:off x="2629306" y="3355499"/>
                          <a:ext cx="442168" cy="305364"/>
                        </a:xfrm>
                        <a:prstGeom prst="rect">
                          <a:avLst/>
                        </a:prstGeom>
                      </p:spPr>
                    </p:pic>
                  </p:oleObj>
                </mc:Fallback>
              </mc:AlternateContent>
            </a:graphicData>
          </a:graphic>
        </p:graphicFrame>
        <p:cxnSp>
          <p:nvCxnSpPr>
            <p:cNvPr id="21" name="直接箭头连接符 20">
              <a:extLst>
                <a:ext uri="{FF2B5EF4-FFF2-40B4-BE49-F238E27FC236}">
                  <a16:creationId xmlns:a16="http://schemas.microsoft.com/office/drawing/2014/main" id="{889483E6-3289-4DA8-A61C-2DA4E65B3EA1}"/>
                </a:ext>
              </a:extLst>
            </p:cNvPr>
            <p:cNvCxnSpPr>
              <a:cxnSpLocks/>
            </p:cNvCxnSpPr>
            <p:nvPr/>
          </p:nvCxnSpPr>
          <p:spPr bwMode="auto">
            <a:xfrm flipH="1">
              <a:off x="4091243" y="3473908"/>
              <a:ext cx="3006" cy="629303"/>
            </a:xfrm>
            <a:prstGeom prst="straightConnector1">
              <a:avLst/>
            </a:prstGeom>
            <a:solidFill>
              <a:schemeClr val="accent1"/>
            </a:solidFill>
            <a:ln w="38100" cap="flat" cmpd="sng" algn="ctr">
              <a:solidFill>
                <a:schemeClr val="tx1"/>
              </a:solidFill>
              <a:prstDash val="solid"/>
              <a:round/>
              <a:headEnd type="none" w="med" len="med"/>
              <a:tailEnd type="triangle"/>
            </a:ln>
          </p:spPr>
        </p:cxnSp>
        <p:grpSp>
          <p:nvGrpSpPr>
            <p:cNvPr id="22" name="组合 21">
              <a:extLst>
                <a:ext uri="{FF2B5EF4-FFF2-40B4-BE49-F238E27FC236}">
                  <a16:creationId xmlns:a16="http://schemas.microsoft.com/office/drawing/2014/main" id="{B310BCB4-82CC-4C46-982A-947C8FA6120E}"/>
                </a:ext>
              </a:extLst>
            </p:cNvPr>
            <p:cNvGrpSpPr/>
            <p:nvPr/>
          </p:nvGrpSpPr>
          <p:grpSpPr>
            <a:xfrm>
              <a:off x="4017908" y="4103211"/>
              <a:ext cx="152682" cy="152682"/>
              <a:chOff x="5295900" y="3503999"/>
              <a:chExt cx="198438" cy="198438"/>
            </a:xfrm>
          </p:grpSpPr>
          <p:sp>
            <p:nvSpPr>
              <p:cNvPr id="135" name="椭圆 134">
                <a:extLst>
                  <a:ext uri="{FF2B5EF4-FFF2-40B4-BE49-F238E27FC236}">
                    <a16:creationId xmlns:a16="http://schemas.microsoft.com/office/drawing/2014/main" id="{FBEC7D1C-8C26-4229-9291-6945364DE4A2}"/>
                  </a:ext>
                </a:extLst>
              </p:cNvPr>
              <p:cNvSpPr/>
              <p:nvPr/>
            </p:nvSpPr>
            <p:spPr bwMode="auto">
              <a:xfrm>
                <a:off x="5295900" y="3503999"/>
                <a:ext cx="198438" cy="198438"/>
              </a:xfrm>
              <a:prstGeom prst="ellipse">
                <a:avLst/>
              </a:prstGeom>
              <a:noFill/>
              <a:ln w="12700" cap="flat" cmpd="sng" algn="ctr">
                <a:solidFill>
                  <a:srgbClr val="212328"/>
                </a:solidFill>
                <a:prstDash val="solid"/>
                <a:round/>
                <a:headEnd type="none" w="med" len="med"/>
                <a:tailEnd type="none" w="med" len="med"/>
              </a:ln>
            </p:spPr>
            <p:txBody>
              <a:bodyPr vert="horz" wrap="square" lIns="91440" tIns="45720" rIns="91440" bIns="45720" numCol="1" rtlCol="0" anchor="t" anchorCtr="0" compatLnSpc="1"/>
              <a:lstStyle/>
              <a:p>
                <a:pPr defTabSz="914370" eaLnBrk="0" hangingPunct="0"/>
                <a:endParaRPr lang="zh-CN" altLang="en-US" sz="2000">
                  <a:latin typeface="Times" panose="02020603050405020304" pitchFamily="18" charset="0"/>
                  <a:ea typeface="黑体" panose="02010609060101010101" pitchFamily="49" charset="-122"/>
                  <a:cs typeface="Times" panose="02020603050405020304" pitchFamily="18" charset="0"/>
                </a:endParaRPr>
              </a:p>
            </p:txBody>
          </p:sp>
          <p:cxnSp>
            <p:nvCxnSpPr>
              <p:cNvPr id="136" name="直接连接符 135">
                <a:extLst>
                  <a:ext uri="{FF2B5EF4-FFF2-40B4-BE49-F238E27FC236}">
                    <a16:creationId xmlns:a16="http://schemas.microsoft.com/office/drawing/2014/main" id="{F8570FEA-F5A7-41AF-A67F-ECC724949EFC}"/>
                  </a:ext>
                </a:extLst>
              </p:cNvPr>
              <p:cNvCxnSpPr>
                <a:stCxn id="135" idx="2"/>
                <a:endCxn id="135" idx="6"/>
              </p:cNvCxnSpPr>
              <p:nvPr/>
            </p:nvCxnSpPr>
            <p:spPr bwMode="auto">
              <a:xfrm>
                <a:off x="5295900" y="3603218"/>
                <a:ext cx="198438" cy="0"/>
              </a:xfrm>
              <a:prstGeom prst="line">
                <a:avLst/>
              </a:prstGeom>
              <a:solidFill>
                <a:schemeClr val="accent1"/>
              </a:solidFill>
              <a:ln w="12700" cap="flat" cmpd="sng" algn="ctr">
                <a:solidFill>
                  <a:srgbClr val="212328"/>
                </a:solidFill>
                <a:prstDash val="solid"/>
                <a:round/>
                <a:headEnd type="none" w="med" len="med"/>
                <a:tailEnd type="none" w="med" len="med"/>
              </a:ln>
            </p:spPr>
          </p:cxnSp>
          <p:cxnSp>
            <p:nvCxnSpPr>
              <p:cNvPr id="137" name="直接连接符 136">
                <a:extLst>
                  <a:ext uri="{FF2B5EF4-FFF2-40B4-BE49-F238E27FC236}">
                    <a16:creationId xmlns:a16="http://schemas.microsoft.com/office/drawing/2014/main" id="{236EA97D-7D28-494D-AF80-2C39463F139F}"/>
                  </a:ext>
                </a:extLst>
              </p:cNvPr>
              <p:cNvCxnSpPr>
                <a:stCxn id="135" idx="0"/>
                <a:endCxn id="135" idx="4"/>
              </p:cNvCxnSpPr>
              <p:nvPr/>
            </p:nvCxnSpPr>
            <p:spPr bwMode="auto">
              <a:xfrm>
                <a:off x="5395119" y="3503999"/>
                <a:ext cx="0" cy="198438"/>
              </a:xfrm>
              <a:prstGeom prst="line">
                <a:avLst/>
              </a:prstGeom>
              <a:solidFill>
                <a:schemeClr val="accent1"/>
              </a:solidFill>
              <a:ln w="12700" cap="flat" cmpd="sng" algn="ctr">
                <a:solidFill>
                  <a:srgbClr val="212328"/>
                </a:solidFill>
                <a:prstDash val="solid"/>
                <a:round/>
                <a:headEnd type="none" w="med" len="med"/>
                <a:tailEnd type="none" w="med" len="med"/>
              </a:ln>
            </p:spPr>
          </p:cxnSp>
        </p:grpSp>
        <p:cxnSp>
          <p:nvCxnSpPr>
            <p:cNvPr id="23" name="直接箭头连接符 22">
              <a:extLst>
                <a:ext uri="{FF2B5EF4-FFF2-40B4-BE49-F238E27FC236}">
                  <a16:creationId xmlns:a16="http://schemas.microsoft.com/office/drawing/2014/main" id="{254731C7-49B7-414E-9C90-68E7E51671AE}"/>
                </a:ext>
              </a:extLst>
            </p:cNvPr>
            <p:cNvCxnSpPr>
              <a:cxnSpLocks/>
            </p:cNvCxnSpPr>
            <p:nvPr/>
          </p:nvCxnSpPr>
          <p:spPr bwMode="auto">
            <a:xfrm flipV="1">
              <a:off x="4101191" y="4253512"/>
              <a:ext cx="0" cy="1020731"/>
            </a:xfrm>
            <a:prstGeom prst="straightConnector1">
              <a:avLst/>
            </a:prstGeom>
            <a:solidFill>
              <a:schemeClr val="accent1"/>
            </a:solidFill>
            <a:ln w="38100" cap="flat" cmpd="sng" algn="ctr">
              <a:solidFill>
                <a:schemeClr val="tx1"/>
              </a:solidFill>
              <a:prstDash val="solid"/>
              <a:round/>
              <a:headEnd type="none" w="med" len="med"/>
              <a:tailEnd type="triangle"/>
            </a:ln>
          </p:spPr>
        </p:cxnSp>
        <p:cxnSp>
          <p:nvCxnSpPr>
            <p:cNvPr id="24" name="直接连接符 23">
              <a:extLst>
                <a:ext uri="{FF2B5EF4-FFF2-40B4-BE49-F238E27FC236}">
                  <a16:creationId xmlns:a16="http://schemas.microsoft.com/office/drawing/2014/main" id="{0B9620D6-1924-40F4-8B19-B7B50C3D1BA1}"/>
                </a:ext>
              </a:extLst>
            </p:cNvPr>
            <p:cNvCxnSpPr>
              <a:cxnSpLocks/>
              <a:stCxn id="19" idx="3"/>
            </p:cNvCxnSpPr>
            <p:nvPr/>
          </p:nvCxnSpPr>
          <p:spPr bwMode="auto">
            <a:xfrm flipV="1">
              <a:off x="3134378" y="3494433"/>
              <a:ext cx="966812" cy="1"/>
            </a:xfrm>
            <a:prstGeom prst="line">
              <a:avLst/>
            </a:prstGeom>
            <a:solidFill>
              <a:schemeClr val="accent1"/>
            </a:solidFill>
            <a:ln w="38100" cap="flat" cmpd="sng" algn="ctr">
              <a:solidFill>
                <a:schemeClr val="tx1"/>
              </a:solidFill>
              <a:prstDash val="solid"/>
              <a:round/>
              <a:headEnd type="none" w="med" len="med"/>
              <a:tailEnd type="none" w="med" len="med"/>
            </a:ln>
          </p:spPr>
        </p:cxnSp>
        <p:sp>
          <p:nvSpPr>
            <p:cNvPr id="25" name="平行四边形 24">
              <a:extLst>
                <a:ext uri="{FF2B5EF4-FFF2-40B4-BE49-F238E27FC236}">
                  <a16:creationId xmlns:a16="http://schemas.microsoft.com/office/drawing/2014/main" id="{A8658D68-7214-4B5C-BA25-313D4DDC8FEA}"/>
                </a:ext>
              </a:extLst>
            </p:cNvPr>
            <p:cNvSpPr/>
            <p:nvPr/>
          </p:nvSpPr>
          <p:spPr bwMode="auto">
            <a:xfrm rot="9620011">
              <a:off x="3917692" y="2956189"/>
              <a:ext cx="1831569" cy="2398316"/>
            </a:xfrm>
            <a:prstGeom prst="parallelogram">
              <a:avLst>
                <a:gd name="adj" fmla="val 46359"/>
              </a:avLst>
            </a:prstGeom>
            <a:gradFill flip="none" rotWithShape="1">
              <a:gsLst>
                <a:gs pos="0">
                  <a:srgbClr val="FF0000"/>
                </a:gs>
                <a:gs pos="30000">
                  <a:srgbClr val="FFC000"/>
                </a:gs>
                <a:gs pos="68000">
                  <a:srgbClr val="92D050"/>
                </a:gs>
                <a:gs pos="100000">
                  <a:srgbClr val="0000FF"/>
                </a:gs>
              </a:gsLst>
              <a:lin ang="18900000" scaled="1"/>
              <a:tileRect/>
            </a:gradFill>
            <a:ln w="19050" cap="flat" cmpd="sng" algn="ctr">
              <a:solidFill>
                <a:srgbClr val="212328"/>
              </a:solidFill>
              <a:prstDash val="solid"/>
              <a:round/>
              <a:headEnd type="none" w="med" len="med"/>
              <a:tailEnd type="none" w="med" len="med"/>
            </a:ln>
          </p:spPr>
          <p:txBody>
            <a:bodyPr vert="horz" wrap="square" lIns="91440" tIns="45720" rIns="91440" bIns="45720" numCol="1" rtlCol="0" anchor="t" anchorCtr="0" compatLnSpc="1"/>
            <a:lstStyle/>
            <a:p>
              <a:pPr defTabSz="914370" eaLnBrk="0" hangingPunct="0"/>
              <a:endParaRPr lang="zh-CN" altLang="en-US" sz="2000">
                <a:latin typeface="Times" panose="02020603050405020304" pitchFamily="18" charset="0"/>
                <a:ea typeface="黑体" panose="02010609060101010101" pitchFamily="49" charset="-122"/>
                <a:cs typeface="Times" panose="02020603050405020304" pitchFamily="18" charset="0"/>
              </a:endParaRPr>
            </a:p>
          </p:txBody>
        </p:sp>
        <p:grpSp>
          <p:nvGrpSpPr>
            <p:cNvPr id="26" name="组合 25">
              <a:extLst>
                <a:ext uri="{FF2B5EF4-FFF2-40B4-BE49-F238E27FC236}">
                  <a16:creationId xmlns:a16="http://schemas.microsoft.com/office/drawing/2014/main" id="{D0FE1130-E6C2-49D5-9536-571AAE5CF6A9}"/>
                </a:ext>
              </a:extLst>
            </p:cNvPr>
            <p:cNvGrpSpPr/>
            <p:nvPr/>
          </p:nvGrpSpPr>
          <p:grpSpPr>
            <a:xfrm rot="19510071">
              <a:off x="4751814" y="3240292"/>
              <a:ext cx="1311555" cy="404806"/>
              <a:chOff x="1427235" y="4189153"/>
              <a:chExt cx="3504148" cy="1556325"/>
            </a:xfrm>
          </p:grpSpPr>
          <p:grpSp>
            <p:nvGrpSpPr>
              <p:cNvPr id="131" name="组合 130">
                <a:extLst>
                  <a:ext uri="{FF2B5EF4-FFF2-40B4-BE49-F238E27FC236}">
                    <a16:creationId xmlns:a16="http://schemas.microsoft.com/office/drawing/2014/main" id="{B8C7DD8E-F8F6-4F74-8A3C-8E3097C60DAC}"/>
                  </a:ext>
                </a:extLst>
              </p:cNvPr>
              <p:cNvGrpSpPr/>
              <p:nvPr/>
            </p:nvGrpSpPr>
            <p:grpSpPr>
              <a:xfrm>
                <a:off x="1427235" y="4189153"/>
                <a:ext cx="2942287" cy="1556325"/>
                <a:chOff x="1427235" y="4189153"/>
                <a:chExt cx="2942287" cy="1556325"/>
              </a:xfrm>
            </p:grpSpPr>
            <p:sp>
              <p:nvSpPr>
                <p:cNvPr id="133" name="任意多边形: 形状 128">
                  <a:extLst>
                    <a:ext uri="{FF2B5EF4-FFF2-40B4-BE49-F238E27FC236}">
                      <a16:creationId xmlns:a16="http://schemas.microsoft.com/office/drawing/2014/main" id="{793CCACC-104B-472F-982B-4CDB21A8ACC6}"/>
                    </a:ext>
                  </a:extLst>
                </p:cNvPr>
                <p:cNvSpPr/>
                <p:nvPr/>
              </p:nvSpPr>
              <p:spPr>
                <a:xfrm>
                  <a:off x="1957270" y="4189153"/>
                  <a:ext cx="2412252" cy="1556325"/>
                </a:xfrm>
                <a:custGeom>
                  <a:avLst/>
                  <a:gdLst>
                    <a:gd name="connsiteX0" fmla="*/ 18570 w 2178209"/>
                    <a:gd name="connsiteY0" fmla="*/ 1015500 h 1888568"/>
                    <a:gd name="connsiteX1" fmla="*/ 18570 w 2178209"/>
                    <a:gd name="connsiteY1" fmla="*/ 932791 h 1888568"/>
                    <a:gd name="connsiteX2" fmla="*/ 211559 w 2178209"/>
                    <a:gd name="connsiteY2" fmla="*/ 27581 h 1888568"/>
                    <a:gd name="connsiteX3" fmla="*/ 395358 w 2178209"/>
                    <a:gd name="connsiteY3" fmla="*/ 1870165 h 1888568"/>
                    <a:gd name="connsiteX4" fmla="*/ 560778 w 2178209"/>
                    <a:gd name="connsiteY4" fmla="*/ 59745 h 1888568"/>
                    <a:gd name="connsiteX5" fmla="*/ 799716 w 2178209"/>
                    <a:gd name="connsiteY5" fmla="*/ 1847191 h 1888568"/>
                    <a:gd name="connsiteX6" fmla="*/ 951350 w 2178209"/>
                    <a:gd name="connsiteY6" fmla="*/ 45960 h 1888568"/>
                    <a:gd name="connsiteX7" fmla="*/ 1199479 w 2178209"/>
                    <a:gd name="connsiteY7" fmla="*/ 1888545 h 1888568"/>
                    <a:gd name="connsiteX8" fmla="*/ 1305163 w 2178209"/>
                    <a:gd name="connsiteY8" fmla="*/ 11 h 1888568"/>
                    <a:gd name="connsiteX9" fmla="*/ 1571672 w 2178209"/>
                    <a:gd name="connsiteY9" fmla="*/ 1856381 h 1888568"/>
                    <a:gd name="connsiteX10" fmla="*/ 1783041 w 2178209"/>
                    <a:gd name="connsiteY10" fmla="*/ 9201 h 1888568"/>
                    <a:gd name="connsiteX11" fmla="*/ 1980625 w 2178209"/>
                    <a:gd name="connsiteY11" fmla="*/ 1856381 h 1888568"/>
                    <a:gd name="connsiteX12" fmla="*/ 2178209 w 2178209"/>
                    <a:gd name="connsiteY12" fmla="*/ 813321 h 18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8209" h="1888568">
                      <a:moveTo>
                        <a:pt x="18570" y="1015500"/>
                      </a:moveTo>
                      <a:cubicBezTo>
                        <a:pt x="2487" y="1056472"/>
                        <a:pt x="-13595" y="1097444"/>
                        <a:pt x="18570" y="932791"/>
                      </a:cubicBezTo>
                      <a:cubicBezTo>
                        <a:pt x="50735" y="768138"/>
                        <a:pt x="148761" y="-128648"/>
                        <a:pt x="211559" y="27581"/>
                      </a:cubicBezTo>
                      <a:cubicBezTo>
                        <a:pt x="274357" y="183810"/>
                        <a:pt x="337155" y="1864804"/>
                        <a:pt x="395358" y="1870165"/>
                      </a:cubicBezTo>
                      <a:cubicBezTo>
                        <a:pt x="453561" y="1875526"/>
                        <a:pt x="493385" y="63574"/>
                        <a:pt x="560778" y="59745"/>
                      </a:cubicBezTo>
                      <a:cubicBezTo>
                        <a:pt x="628171" y="55916"/>
                        <a:pt x="734621" y="1849488"/>
                        <a:pt x="799716" y="1847191"/>
                      </a:cubicBezTo>
                      <a:cubicBezTo>
                        <a:pt x="864811" y="1844894"/>
                        <a:pt x="884723" y="39068"/>
                        <a:pt x="951350" y="45960"/>
                      </a:cubicBezTo>
                      <a:cubicBezTo>
                        <a:pt x="1017977" y="52852"/>
                        <a:pt x="1140510" y="1896203"/>
                        <a:pt x="1199479" y="1888545"/>
                      </a:cubicBezTo>
                      <a:cubicBezTo>
                        <a:pt x="1258448" y="1880887"/>
                        <a:pt x="1243131" y="5372"/>
                        <a:pt x="1305163" y="11"/>
                      </a:cubicBezTo>
                      <a:cubicBezTo>
                        <a:pt x="1367195" y="-5350"/>
                        <a:pt x="1492026" y="1854849"/>
                        <a:pt x="1571672" y="1856381"/>
                      </a:cubicBezTo>
                      <a:cubicBezTo>
                        <a:pt x="1651318" y="1857913"/>
                        <a:pt x="1714882" y="9201"/>
                        <a:pt x="1783041" y="9201"/>
                      </a:cubicBezTo>
                      <a:cubicBezTo>
                        <a:pt x="1851200" y="9201"/>
                        <a:pt x="1914764" y="1722361"/>
                        <a:pt x="1980625" y="1856381"/>
                      </a:cubicBezTo>
                      <a:cubicBezTo>
                        <a:pt x="2046486" y="1990401"/>
                        <a:pt x="2121538" y="1002481"/>
                        <a:pt x="2178209" y="813321"/>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panose="02020603050405020304" pitchFamily="18" charset="0"/>
                    <a:ea typeface="黑体" panose="02010609060101010101" pitchFamily="49" charset="-122"/>
                    <a:cs typeface="Times" panose="02020603050405020304" pitchFamily="18" charset="0"/>
                  </a:endParaRPr>
                </a:p>
              </p:txBody>
            </p:sp>
            <p:cxnSp>
              <p:nvCxnSpPr>
                <p:cNvPr id="134" name="直接连接符 133">
                  <a:extLst>
                    <a:ext uri="{FF2B5EF4-FFF2-40B4-BE49-F238E27FC236}">
                      <a16:creationId xmlns:a16="http://schemas.microsoft.com/office/drawing/2014/main" id="{A624F7EE-8457-4C15-8907-0B3CF587D425}"/>
                    </a:ext>
                  </a:extLst>
                </p:cNvPr>
                <p:cNvCxnSpPr>
                  <a:cxnSpLocks/>
                </p:cNvCxnSpPr>
                <p:nvPr/>
              </p:nvCxnSpPr>
              <p:spPr>
                <a:xfrm flipH="1">
                  <a:off x="1427235" y="5052673"/>
                  <a:ext cx="53003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32" name="直接箭头连接符 131">
                <a:extLst>
                  <a:ext uri="{FF2B5EF4-FFF2-40B4-BE49-F238E27FC236}">
                    <a16:creationId xmlns:a16="http://schemas.microsoft.com/office/drawing/2014/main" id="{F16BE5D7-1B4F-4B04-BDAD-4C992B3CF7A3}"/>
                  </a:ext>
                </a:extLst>
              </p:cNvPr>
              <p:cNvCxnSpPr>
                <a:cxnSpLocks/>
                <a:stCxn id="133" idx="12"/>
              </p:cNvCxnSpPr>
              <p:nvPr/>
            </p:nvCxnSpPr>
            <p:spPr>
              <a:xfrm rot="776700" flipV="1">
                <a:off x="4369612" y="4857912"/>
                <a:ext cx="561771" cy="12286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组合 26">
              <a:extLst>
                <a:ext uri="{FF2B5EF4-FFF2-40B4-BE49-F238E27FC236}">
                  <a16:creationId xmlns:a16="http://schemas.microsoft.com/office/drawing/2014/main" id="{9E8B0DFC-76D3-4ACD-B0A5-3B4E55D09F2A}"/>
                </a:ext>
              </a:extLst>
            </p:cNvPr>
            <p:cNvGrpSpPr/>
            <p:nvPr/>
          </p:nvGrpSpPr>
          <p:grpSpPr>
            <a:xfrm rot="1307246">
              <a:off x="4791953" y="4602566"/>
              <a:ext cx="1282886" cy="388664"/>
              <a:chOff x="1427235" y="4189153"/>
              <a:chExt cx="3490483" cy="1556325"/>
            </a:xfrm>
          </p:grpSpPr>
          <p:grpSp>
            <p:nvGrpSpPr>
              <p:cNvPr id="127" name="组合 126">
                <a:extLst>
                  <a:ext uri="{FF2B5EF4-FFF2-40B4-BE49-F238E27FC236}">
                    <a16:creationId xmlns:a16="http://schemas.microsoft.com/office/drawing/2014/main" id="{77ABAFDD-AFAE-4C49-9803-BB79826DA96C}"/>
                  </a:ext>
                </a:extLst>
              </p:cNvPr>
              <p:cNvGrpSpPr/>
              <p:nvPr/>
            </p:nvGrpSpPr>
            <p:grpSpPr>
              <a:xfrm>
                <a:off x="1427235" y="4189153"/>
                <a:ext cx="2942287" cy="1556325"/>
                <a:chOff x="1427235" y="4189153"/>
                <a:chExt cx="2942287" cy="1556325"/>
              </a:xfrm>
            </p:grpSpPr>
            <p:sp>
              <p:nvSpPr>
                <p:cNvPr id="129" name="任意多边形: 形状 133">
                  <a:extLst>
                    <a:ext uri="{FF2B5EF4-FFF2-40B4-BE49-F238E27FC236}">
                      <a16:creationId xmlns:a16="http://schemas.microsoft.com/office/drawing/2014/main" id="{1DA6A4BE-5DFB-48BD-AAF3-00EC52BB28F5}"/>
                    </a:ext>
                  </a:extLst>
                </p:cNvPr>
                <p:cNvSpPr/>
                <p:nvPr/>
              </p:nvSpPr>
              <p:spPr>
                <a:xfrm>
                  <a:off x="1957270" y="4189153"/>
                  <a:ext cx="2412252" cy="1556325"/>
                </a:xfrm>
                <a:custGeom>
                  <a:avLst/>
                  <a:gdLst>
                    <a:gd name="connsiteX0" fmla="*/ 18570 w 2178209"/>
                    <a:gd name="connsiteY0" fmla="*/ 1015500 h 1888568"/>
                    <a:gd name="connsiteX1" fmla="*/ 18570 w 2178209"/>
                    <a:gd name="connsiteY1" fmla="*/ 932791 h 1888568"/>
                    <a:gd name="connsiteX2" fmla="*/ 211559 w 2178209"/>
                    <a:gd name="connsiteY2" fmla="*/ 27581 h 1888568"/>
                    <a:gd name="connsiteX3" fmla="*/ 395358 w 2178209"/>
                    <a:gd name="connsiteY3" fmla="*/ 1870165 h 1888568"/>
                    <a:gd name="connsiteX4" fmla="*/ 560778 w 2178209"/>
                    <a:gd name="connsiteY4" fmla="*/ 59745 h 1888568"/>
                    <a:gd name="connsiteX5" fmla="*/ 799716 w 2178209"/>
                    <a:gd name="connsiteY5" fmla="*/ 1847191 h 1888568"/>
                    <a:gd name="connsiteX6" fmla="*/ 951350 w 2178209"/>
                    <a:gd name="connsiteY6" fmla="*/ 45960 h 1888568"/>
                    <a:gd name="connsiteX7" fmla="*/ 1199479 w 2178209"/>
                    <a:gd name="connsiteY7" fmla="*/ 1888545 h 1888568"/>
                    <a:gd name="connsiteX8" fmla="*/ 1305163 w 2178209"/>
                    <a:gd name="connsiteY8" fmla="*/ 11 h 1888568"/>
                    <a:gd name="connsiteX9" fmla="*/ 1571672 w 2178209"/>
                    <a:gd name="connsiteY9" fmla="*/ 1856381 h 1888568"/>
                    <a:gd name="connsiteX10" fmla="*/ 1783041 w 2178209"/>
                    <a:gd name="connsiteY10" fmla="*/ 9201 h 1888568"/>
                    <a:gd name="connsiteX11" fmla="*/ 1980625 w 2178209"/>
                    <a:gd name="connsiteY11" fmla="*/ 1856381 h 1888568"/>
                    <a:gd name="connsiteX12" fmla="*/ 2178209 w 2178209"/>
                    <a:gd name="connsiteY12" fmla="*/ 813321 h 18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8209" h="1888568">
                      <a:moveTo>
                        <a:pt x="18570" y="1015500"/>
                      </a:moveTo>
                      <a:cubicBezTo>
                        <a:pt x="2487" y="1056472"/>
                        <a:pt x="-13595" y="1097444"/>
                        <a:pt x="18570" y="932791"/>
                      </a:cubicBezTo>
                      <a:cubicBezTo>
                        <a:pt x="50735" y="768138"/>
                        <a:pt x="148761" y="-128648"/>
                        <a:pt x="211559" y="27581"/>
                      </a:cubicBezTo>
                      <a:cubicBezTo>
                        <a:pt x="274357" y="183810"/>
                        <a:pt x="337155" y="1864804"/>
                        <a:pt x="395358" y="1870165"/>
                      </a:cubicBezTo>
                      <a:cubicBezTo>
                        <a:pt x="453561" y="1875526"/>
                        <a:pt x="493385" y="63574"/>
                        <a:pt x="560778" y="59745"/>
                      </a:cubicBezTo>
                      <a:cubicBezTo>
                        <a:pt x="628171" y="55916"/>
                        <a:pt x="734621" y="1849488"/>
                        <a:pt x="799716" y="1847191"/>
                      </a:cubicBezTo>
                      <a:cubicBezTo>
                        <a:pt x="864811" y="1844894"/>
                        <a:pt x="884723" y="39068"/>
                        <a:pt x="951350" y="45960"/>
                      </a:cubicBezTo>
                      <a:cubicBezTo>
                        <a:pt x="1017977" y="52852"/>
                        <a:pt x="1140510" y="1896203"/>
                        <a:pt x="1199479" y="1888545"/>
                      </a:cubicBezTo>
                      <a:cubicBezTo>
                        <a:pt x="1258448" y="1880887"/>
                        <a:pt x="1243131" y="5372"/>
                        <a:pt x="1305163" y="11"/>
                      </a:cubicBezTo>
                      <a:cubicBezTo>
                        <a:pt x="1367195" y="-5350"/>
                        <a:pt x="1492026" y="1854849"/>
                        <a:pt x="1571672" y="1856381"/>
                      </a:cubicBezTo>
                      <a:cubicBezTo>
                        <a:pt x="1651318" y="1857913"/>
                        <a:pt x="1714882" y="9201"/>
                        <a:pt x="1783041" y="9201"/>
                      </a:cubicBezTo>
                      <a:cubicBezTo>
                        <a:pt x="1851200" y="9201"/>
                        <a:pt x="1914764" y="1722361"/>
                        <a:pt x="1980625" y="1856381"/>
                      </a:cubicBezTo>
                      <a:cubicBezTo>
                        <a:pt x="2046486" y="1990401"/>
                        <a:pt x="2121538" y="1002481"/>
                        <a:pt x="2178209" y="813321"/>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panose="02020603050405020304" pitchFamily="18" charset="0"/>
                    <a:ea typeface="黑体" panose="02010609060101010101" pitchFamily="49" charset="-122"/>
                    <a:cs typeface="Times" panose="02020603050405020304" pitchFamily="18" charset="0"/>
                  </a:endParaRPr>
                </a:p>
              </p:txBody>
            </p:sp>
            <p:cxnSp>
              <p:nvCxnSpPr>
                <p:cNvPr id="130" name="直接连接符 129">
                  <a:extLst>
                    <a:ext uri="{FF2B5EF4-FFF2-40B4-BE49-F238E27FC236}">
                      <a16:creationId xmlns:a16="http://schemas.microsoft.com/office/drawing/2014/main" id="{EAD2A483-22CE-4F66-B9AD-7B641AC622F1}"/>
                    </a:ext>
                  </a:extLst>
                </p:cNvPr>
                <p:cNvCxnSpPr>
                  <a:cxnSpLocks/>
                </p:cNvCxnSpPr>
                <p:nvPr/>
              </p:nvCxnSpPr>
              <p:spPr>
                <a:xfrm flipH="1">
                  <a:off x="1427235" y="5052673"/>
                  <a:ext cx="53003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28" name="直接箭头连接符 127">
                <a:extLst>
                  <a:ext uri="{FF2B5EF4-FFF2-40B4-BE49-F238E27FC236}">
                    <a16:creationId xmlns:a16="http://schemas.microsoft.com/office/drawing/2014/main" id="{E9A99615-83C3-4663-9C11-E244730B8650}"/>
                  </a:ext>
                </a:extLst>
              </p:cNvPr>
              <p:cNvCxnSpPr>
                <a:cxnSpLocks/>
                <a:stCxn id="129" idx="12"/>
              </p:cNvCxnSpPr>
              <p:nvPr/>
            </p:nvCxnSpPr>
            <p:spPr>
              <a:xfrm rot="20731316">
                <a:off x="4387267" y="4732037"/>
                <a:ext cx="530451" cy="38286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8" name="对象 27">
              <a:extLst>
                <a:ext uri="{FF2B5EF4-FFF2-40B4-BE49-F238E27FC236}">
                  <a16:creationId xmlns:a16="http://schemas.microsoft.com/office/drawing/2014/main" id="{A4F844B9-CDC4-4912-AD5F-3C67BA3F4F4B}"/>
                </a:ext>
              </a:extLst>
            </p:cNvPr>
            <p:cNvGraphicFramePr>
              <a:graphicFrameLocks noChangeAspect="1"/>
            </p:cNvGraphicFramePr>
            <p:nvPr>
              <p:extLst>
                <p:ext uri="{D42A27DB-BD31-4B8C-83A1-F6EECF244321}">
                  <p14:modId xmlns:p14="http://schemas.microsoft.com/office/powerpoint/2010/main" val="2480603880"/>
                </p:ext>
              </p:extLst>
            </p:nvPr>
          </p:nvGraphicFramePr>
          <p:xfrm>
            <a:off x="4466192" y="3136083"/>
            <a:ext cx="189325" cy="296814"/>
          </p:xfrm>
          <a:graphic>
            <a:graphicData uri="http://schemas.openxmlformats.org/presentationml/2006/ole">
              <mc:AlternateContent xmlns:mc="http://schemas.openxmlformats.org/markup-compatibility/2006">
                <mc:Choice xmlns:v="urn:schemas-microsoft-com:vml" Requires="v">
                  <p:oleObj spid="_x0000_s15242" name="Equation" r:id="rId45" imgW="114120" imgH="177480" progId="Equation.DSMT4">
                    <p:embed/>
                  </p:oleObj>
                </mc:Choice>
                <mc:Fallback>
                  <p:oleObj name="Equation" r:id="rId45" imgW="114120" imgH="177480" progId="Equation.DSMT4">
                    <p:embed/>
                    <p:pic>
                      <p:nvPicPr>
                        <p:cNvPr id="28" name="对象 27">
                          <a:extLst>
                            <a:ext uri="{FF2B5EF4-FFF2-40B4-BE49-F238E27FC236}">
                              <a16:creationId xmlns:a16="http://schemas.microsoft.com/office/drawing/2014/main" id="{A4F844B9-CDC4-4912-AD5F-3C67BA3F4F4B}"/>
                            </a:ext>
                          </a:extLst>
                        </p:cNvPr>
                        <p:cNvPicPr/>
                        <p:nvPr/>
                      </p:nvPicPr>
                      <p:blipFill>
                        <a:blip r:embed="rId46"/>
                        <a:stretch>
                          <a:fillRect/>
                        </a:stretch>
                      </p:blipFill>
                      <p:spPr>
                        <a:xfrm>
                          <a:off x="4466192" y="3136083"/>
                          <a:ext cx="189325" cy="296814"/>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id="{BA5B64D5-9CA1-4A7B-B083-2856B7F5BAC2}"/>
                </a:ext>
              </a:extLst>
            </p:cNvPr>
            <p:cNvGraphicFramePr>
              <a:graphicFrameLocks noChangeAspect="1"/>
            </p:cNvGraphicFramePr>
            <p:nvPr>
              <p:extLst>
                <p:ext uri="{D42A27DB-BD31-4B8C-83A1-F6EECF244321}">
                  <p14:modId xmlns:p14="http://schemas.microsoft.com/office/powerpoint/2010/main" val="636947703"/>
                </p:ext>
              </p:extLst>
            </p:nvPr>
          </p:nvGraphicFramePr>
          <p:xfrm>
            <a:off x="4669518" y="3999040"/>
            <a:ext cx="418910" cy="318562"/>
          </p:xfrm>
          <a:graphic>
            <a:graphicData uri="http://schemas.openxmlformats.org/presentationml/2006/ole">
              <mc:AlternateContent xmlns:mc="http://schemas.openxmlformats.org/markup-compatibility/2006">
                <mc:Choice xmlns:v="urn:schemas-microsoft-com:vml" Requires="v">
                  <p:oleObj spid="_x0000_s15243" name="Equation" r:id="rId47" imgW="266400" imgH="203040" progId="Equation.DSMT4">
                    <p:embed/>
                  </p:oleObj>
                </mc:Choice>
                <mc:Fallback>
                  <p:oleObj name="Equation" r:id="rId47" imgW="266400" imgH="203040" progId="Equation.DSMT4">
                    <p:embed/>
                    <p:pic>
                      <p:nvPicPr>
                        <p:cNvPr id="29" name="对象 28">
                          <a:extLst>
                            <a:ext uri="{FF2B5EF4-FFF2-40B4-BE49-F238E27FC236}">
                              <a16:creationId xmlns:a16="http://schemas.microsoft.com/office/drawing/2014/main" id="{BA5B64D5-9CA1-4A7B-B083-2856B7F5BAC2}"/>
                            </a:ext>
                          </a:extLst>
                        </p:cNvPr>
                        <p:cNvPicPr/>
                        <p:nvPr/>
                      </p:nvPicPr>
                      <p:blipFill>
                        <a:blip r:embed="rId48"/>
                        <a:stretch>
                          <a:fillRect/>
                        </a:stretch>
                      </p:blipFill>
                      <p:spPr>
                        <a:xfrm>
                          <a:off x="4669518" y="3999040"/>
                          <a:ext cx="418910" cy="318562"/>
                        </a:xfrm>
                        <a:prstGeom prst="rect">
                          <a:avLst/>
                        </a:prstGeom>
                      </p:spPr>
                    </p:pic>
                  </p:oleObj>
                </mc:Fallback>
              </mc:AlternateContent>
            </a:graphicData>
          </a:graphic>
        </p:graphicFrame>
        <p:sp>
          <p:nvSpPr>
            <p:cNvPr id="30" name="矩形 29">
              <a:extLst>
                <a:ext uri="{FF2B5EF4-FFF2-40B4-BE49-F238E27FC236}">
                  <a16:creationId xmlns:a16="http://schemas.microsoft.com/office/drawing/2014/main" id="{BDAB8184-DE1F-44C3-98B3-D2D22FEA394B}"/>
                </a:ext>
              </a:extLst>
            </p:cNvPr>
            <p:cNvSpPr/>
            <p:nvPr/>
          </p:nvSpPr>
          <p:spPr bwMode="auto">
            <a:xfrm>
              <a:off x="2028986" y="4827906"/>
              <a:ext cx="1708804" cy="635036"/>
            </a:xfrm>
            <a:prstGeom prst="rect">
              <a:avLst/>
            </a:prstGeom>
            <a:solidFill>
              <a:srgbClr val="FFC000"/>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defTabSz="914370" eaLnBrk="0" hangingPunct="0"/>
              <a:endParaRPr lang="zh-CN" altLang="en-US" sz="2000">
                <a:latin typeface="Times" panose="02020603050405020304" pitchFamily="18" charset="0"/>
                <a:ea typeface="黑体" panose="02010609060101010101" pitchFamily="49" charset="-122"/>
                <a:cs typeface="Times" panose="02020603050405020304" pitchFamily="18" charset="0"/>
              </a:endParaRPr>
            </a:p>
          </p:txBody>
        </p:sp>
        <p:sp>
          <p:nvSpPr>
            <p:cNvPr id="31" name="矩形 30">
              <a:extLst>
                <a:ext uri="{FF2B5EF4-FFF2-40B4-BE49-F238E27FC236}">
                  <a16:creationId xmlns:a16="http://schemas.microsoft.com/office/drawing/2014/main" id="{45008F1C-A5CE-4A84-8A69-6051F725B83D}"/>
                </a:ext>
              </a:extLst>
            </p:cNvPr>
            <p:cNvSpPr/>
            <p:nvPr/>
          </p:nvSpPr>
          <p:spPr bwMode="auto">
            <a:xfrm>
              <a:off x="2560821" y="5106016"/>
              <a:ext cx="612769" cy="305364"/>
            </a:xfrm>
            <a:prstGeom prst="rect">
              <a:avLst/>
            </a:prstGeom>
            <a:solidFill>
              <a:srgbClr val="00B0F0"/>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defTabSz="914370" eaLnBrk="0" hangingPunct="0"/>
              <a:endParaRPr lang="zh-CN" altLang="en-US" sz="2000">
                <a:latin typeface="Times" panose="02020603050405020304" pitchFamily="18" charset="0"/>
                <a:ea typeface="黑体" panose="02010609060101010101" pitchFamily="49" charset="-122"/>
                <a:cs typeface="Times" panose="02020603050405020304" pitchFamily="18" charset="0"/>
              </a:endParaRPr>
            </a:p>
          </p:txBody>
        </p:sp>
        <p:graphicFrame>
          <p:nvGraphicFramePr>
            <p:cNvPr id="32" name="对象 31">
              <a:extLst>
                <a:ext uri="{FF2B5EF4-FFF2-40B4-BE49-F238E27FC236}">
                  <a16:creationId xmlns:a16="http://schemas.microsoft.com/office/drawing/2014/main" id="{3BB2FE66-4E4C-416E-BF0B-13FDFAA64029}"/>
                </a:ext>
              </a:extLst>
            </p:cNvPr>
            <p:cNvGraphicFramePr>
              <a:graphicFrameLocks noChangeAspect="1"/>
            </p:cNvGraphicFramePr>
            <p:nvPr>
              <p:extLst>
                <p:ext uri="{D42A27DB-BD31-4B8C-83A1-F6EECF244321}">
                  <p14:modId xmlns:p14="http://schemas.microsoft.com/office/powerpoint/2010/main" val="4168080316"/>
                </p:ext>
              </p:extLst>
            </p:nvPr>
          </p:nvGraphicFramePr>
          <p:xfrm>
            <a:off x="2605114" y="5101728"/>
            <a:ext cx="527116" cy="305364"/>
          </p:xfrm>
          <a:graphic>
            <a:graphicData uri="http://schemas.openxmlformats.org/presentationml/2006/ole">
              <mc:AlternateContent xmlns:mc="http://schemas.openxmlformats.org/markup-compatibility/2006">
                <mc:Choice xmlns:v="urn:schemas-microsoft-com:vml" Requires="v">
                  <p:oleObj spid="_x0000_s15244" name="Equation" r:id="rId49" imgW="406080" imgH="253800" progId="Equation.DSMT4">
                    <p:embed/>
                  </p:oleObj>
                </mc:Choice>
                <mc:Fallback>
                  <p:oleObj name="Equation" r:id="rId49" imgW="406080" imgH="253800" progId="Equation.DSMT4">
                    <p:embed/>
                    <p:pic>
                      <p:nvPicPr>
                        <p:cNvPr id="32" name="对象 31">
                          <a:extLst>
                            <a:ext uri="{FF2B5EF4-FFF2-40B4-BE49-F238E27FC236}">
                              <a16:creationId xmlns:a16="http://schemas.microsoft.com/office/drawing/2014/main" id="{3BB2FE66-4E4C-416E-BF0B-13FDFAA64029}"/>
                            </a:ext>
                          </a:extLst>
                        </p:cNvPr>
                        <p:cNvPicPr/>
                        <p:nvPr/>
                      </p:nvPicPr>
                      <p:blipFill>
                        <a:blip r:embed="rId50"/>
                        <a:stretch>
                          <a:fillRect/>
                        </a:stretch>
                      </p:blipFill>
                      <p:spPr>
                        <a:xfrm>
                          <a:off x="2605114" y="5101728"/>
                          <a:ext cx="527116" cy="305364"/>
                        </a:xfrm>
                        <a:prstGeom prst="rect">
                          <a:avLst/>
                        </a:prstGeom>
                      </p:spPr>
                    </p:pic>
                  </p:oleObj>
                </mc:Fallback>
              </mc:AlternateContent>
            </a:graphicData>
          </a:graphic>
        </p:graphicFrame>
        <p:cxnSp>
          <p:nvCxnSpPr>
            <p:cNvPr id="33" name="直接箭头连接符 32">
              <a:extLst>
                <a:ext uri="{FF2B5EF4-FFF2-40B4-BE49-F238E27FC236}">
                  <a16:creationId xmlns:a16="http://schemas.microsoft.com/office/drawing/2014/main" id="{E739AE71-0C0A-4F16-AE35-FC13C12EAA24}"/>
                </a:ext>
              </a:extLst>
            </p:cNvPr>
            <p:cNvCxnSpPr>
              <a:cxnSpLocks/>
              <a:endCxn id="31" idx="1"/>
            </p:cNvCxnSpPr>
            <p:nvPr/>
          </p:nvCxnSpPr>
          <p:spPr bwMode="auto">
            <a:xfrm>
              <a:off x="1483175" y="5258698"/>
              <a:ext cx="1077646" cy="0"/>
            </a:xfrm>
            <a:prstGeom prst="straightConnector1">
              <a:avLst/>
            </a:prstGeom>
            <a:solidFill>
              <a:schemeClr val="accent1"/>
            </a:solidFill>
            <a:ln w="38100" cap="flat" cmpd="sng" algn="ctr">
              <a:solidFill>
                <a:schemeClr val="tx1"/>
              </a:solidFill>
              <a:prstDash val="solid"/>
              <a:round/>
              <a:headEnd type="none" w="med" len="med"/>
              <a:tailEnd type="triangle"/>
            </a:ln>
          </p:spPr>
        </p:cxnSp>
        <p:graphicFrame>
          <p:nvGraphicFramePr>
            <p:cNvPr id="34" name="对象 33">
              <a:extLst>
                <a:ext uri="{FF2B5EF4-FFF2-40B4-BE49-F238E27FC236}">
                  <a16:creationId xmlns:a16="http://schemas.microsoft.com/office/drawing/2014/main" id="{A2F9C846-6395-4D9E-82B2-E4F51AA203F2}"/>
                </a:ext>
              </a:extLst>
            </p:cNvPr>
            <p:cNvGraphicFramePr>
              <a:graphicFrameLocks noChangeAspect="1"/>
            </p:cNvGraphicFramePr>
            <p:nvPr>
              <p:extLst>
                <p:ext uri="{D42A27DB-BD31-4B8C-83A1-F6EECF244321}">
                  <p14:modId xmlns:p14="http://schemas.microsoft.com/office/powerpoint/2010/main" val="926450527"/>
                </p:ext>
              </p:extLst>
            </p:nvPr>
          </p:nvGraphicFramePr>
          <p:xfrm>
            <a:off x="1240564" y="5022434"/>
            <a:ext cx="255809" cy="305888"/>
          </p:xfrm>
          <a:graphic>
            <a:graphicData uri="http://schemas.openxmlformats.org/presentationml/2006/ole">
              <mc:AlternateContent xmlns:mc="http://schemas.openxmlformats.org/markup-compatibility/2006">
                <mc:Choice xmlns:v="urn:schemas-microsoft-com:vml" Requires="v">
                  <p:oleObj spid="_x0000_s15245" name="Equation" r:id="rId51" imgW="190440" imgH="228600" progId="Equation.DSMT4">
                    <p:embed/>
                  </p:oleObj>
                </mc:Choice>
                <mc:Fallback>
                  <p:oleObj name="Equation" r:id="rId51" imgW="190440" imgH="228600" progId="Equation.DSMT4">
                    <p:embed/>
                    <p:pic>
                      <p:nvPicPr>
                        <p:cNvPr id="34" name="对象 33">
                          <a:extLst>
                            <a:ext uri="{FF2B5EF4-FFF2-40B4-BE49-F238E27FC236}">
                              <a16:creationId xmlns:a16="http://schemas.microsoft.com/office/drawing/2014/main" id="{A2F9C846-6395-4D9E-82B2-E4F51AA203F2}"/>
                            </a:ext>
                          </a:extLst>
                        </p:cNvPr>
                        <p:cNvPicPr/>
                        <p:nvPr/>
                      </p:nvPicPr>
                      <p:blipFill>
                        <a:blip r:embed="rId52"/>
                        <a:stretch>
                          <a:fillRect/>
                        </a:stretch>
                      </p:blipFill>
                      <p:spPr>
                        <a:xfrm>
                          <a:off x="1240564" y="5022434"/>
                          <a:ext cx="255809" cy="305888"/>
                        </a:xfrm>
                        <a:prstGeom prst="rect">
                          <a:avLst/>
                        </a:prstGeom>
                      </p:spPr>
                    </p:pic>
                  </p:oleObj>
                </mc:Fallback>
              </mc:AlternateContent>
            </a:graphicData>
          </a:graphic>
        </p:graphicFrame>
        <p:cxnSp>
          <p:nvCxnSpPr>
            <p:cNvPr id="35" name="直接连接符 34">
              <a:extLst>
                <a:ext uri="{FF2B5EF4-FFF2-40B4-BE49-F238E27FC236}">
                  <a16:creationId xmlns:a16="http://schemas.microsoft.com/office/drawing/2014/main" id="{5AB2A25B-E03A-4303-B33A-82FD9DFBB569}"/>
                </a:ext>
              </a:extLst>
            </p:cNvPr>
            <p:cNvCxnSpPr>
              <a:cxnSpLocks/>
            </p:cNvCxnSpPr>
            <p:nvPr/>
          </p:nvCxnSpPr>
          <p:spPr bwMode="auto">
            <a:xfrm>
              <a:off x="3163385" y="5274243"/>
              <a:ext cx="937807" cy="0"/>
            </a:xfrm>
            <a:prstGeom prst="line">
              <a:avLst/>
            </a:prstGeom>
            <a:solidFill>
              <a:schemeClr val="accent1"/>
            </a:solidFill>
            <a:ln w="38100" cap="flat" cmpd="sng" algn="ctr">
              <a:solidFill>
                <a:schemeClr val="tx1"/>
              </a:solidFill>
              <a:prstDash val="solid"/>
              <a:round/>
              <a:headEnd type="none" w="med" len="med"/>
              <a:tailEnd type="none" w="med" len="med"/>
            </a:ln>
          </p:spPr>
        </p:cxnSp>
        <p:sp>
          <p:nvSpPr>
            <p:cNvPr id="37" name="文本框 36">
              <a:extLst>
                <a:ext uri="{FF2B5EF4-FFF2-40B4-BE49-F238E27FC236}">
                  <a16:creationId xmlns:a16="http://schemas.microsoft.com/office/drawing/2014/main" id="{7935343C-B73A-464D-A9AA-449FB912EA46}"/>
                </a:ext>
              </a:extLst>
            </p:cNvPr>
            <p:cNvSpPr txBox="1"/>
            <p:nvPr/>
          </p:nvSpPr>
          <p:spPr>
            <a:xfrm>
              <a:off x="1209012" y="4565916"/>
              <a:ext cx="449607" cy="531508"/>
            </a:xfrm>
            <a:prstGeom prst="rect">
              <a:avLst/>
            </a:prstGeom>
            <a:noFill/>
          </p:spPr>
          <p:txBody>
            <a:bodyPr vert="eaVert" wrap="square" rtlCol="0">
              <a:spAutoFit/>
            </a:bodyPr>
            <a:lstStyle/>
            <a:p>
              <a:r>
                <a:rPr lang="en-US" altLang="zh-CN" sz="2000" b="1" dirty="0">
                  <a:latin typeface="Times" panose="02020603050405020304" pitchFamily="18" charset="0"/>
                  <a:ea typeface="黑体" panose="02010609060101010101" pitchFamily="49" charset="-122"/>
                  <a:cs typeface="Times" panose="02020603050405020304" pitchFamily="18" charset="0"/>
                </a:rPr>
                <a:t>…</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sp>
          <p:nvSpPr>
            <p:cNvPr id="39" name="文本框 38">
              <a:extLst>
                <a:ext uri="{FF2B5EF4-FFF2-40B4-BE49-F238E27FC236}">
                  <a16:creationId xmlns:a16="http://schemas.microsoft.com/office/drawing/2014/main" id="{0FBBAB00-14BA-4CF3-B3E4-A211BCDEAAC6}"/>
                </a:ext>
              </a:extLst>
            </p:cNvPr>
            <p:cNvSpPr txBox="1"/>
            <p:nvPr/>
          </p:nvSpPr>
          <p:spPr>
            <a:xfrm>
              <a:off x="2727751" y="4487170"/>
              <a:ext cx="449607" cy="531508"/>
            </a:xfrm>
            <a:prstGeom prst="rect">
              <a:avLst/>
            </a:prstGeom>
            <a:noFill/>
          </p:spPr>
          <p:txBody>
            <a:bodyPr vert="eaVert" wrap="square" rtlCol="0">
              <a:spAutoFit/>
            </a:bodyPr>
            <a:lstStyle/>
            <a:p>
              <a:r>
                <a:rPr lang="en-US" altLang="zh-CN" sz="2000" b="1" dirty="0">
                  <a:latin typeface="Times" panose="02020603050405020304" pitchFamily="18" charset="0"/>
                  <a:ea typeface="黑体" panose="02010609060101010101" pitchFamily="49" charset="-122"/>
                  <a:cs typeface="Times" panose="02020603050405020304" pitchFamily="18" charset="0"/>
                </a:rPr>
                <a:t>…</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sp>
          <p:nvSpPr>
            <p:cNvPr id="41" name="矩形 40">
              <a:extLst>
                <a:ext uri="{FF2B5EF4-FFF2-40B4-BE49-F238E27FC236}">
                  <a16:creationId xmlns:a16="http://schemas.microsoft.com/office/drawing/2014/main" id="{0EDCCE48-E004-4E61-BB12-B015A3A25DB9}"/>
                </a:ext>
              </a:extLst>
            </p:cNvPr>
            <p:cNvSpPr/>
            <p:nvPr/>
          </p:nvSpPr>
          <p:spPr bwMode="auto">
            <a:xfrm>
              <a:off x="2017110" y="3810760"/>
              <a:ext cx="1720679" cy="640707"/>
            </a:xfrm>
            <a:prstGeom prst="rect">
              <a:avLst/>
            </a:prstGeom>
            <a:solidFill>
              <a:srgbClr val="FFC000"/>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defTabSz="914370" eaLnBrk="0" hangingPunct="0"/>
              <a:endParaRPr lang="zh-CN" altLang="en-US" sz="2000" dirty="0">
                <a:latin typeface="Times" panose="02020603050405020304" pitchFamily="18" charset="0"/>
                <a:ea typeface="黑体" panose="02010609060101010101" pitchFamily="49" charset="-122"/>
                <a:cs typeface="Times" panose="02020603050405020304" pitchFamily="18" charset="0"/>
              </a:endParaRPr>
            </a:p>
          </p:txBody>
        </p:sp>
        <p:grpSp>
          <p:nvGrpSpPr>
            <p:cNvPr id="42" name="组合 41">
              <a:extLst>
                <a:ext uri="{FF2B5EF4-FFF2-40B4-BE49-F238E27FC236}">
                  <a16:creationId xmlns:a16="http://schemas.microsoft.com/office/drawing/2014/main" id="{648260D4-0A1B-4743-8850-8D79EE4572F2}"/>
                </a:ext>
              </a:extLst>
            </p:cNvPr>
            <p:cNvGrpSpPr/>
            <p:nvPr/>
          </p:nvGrpSpPr>
          <p:grpSpPr>
            <a:xfrm>
              <a:off x="2566403" y="4087264"/>
              <a:ext cx="567975" cy="309177"/>
              <a:chOff x="2421528" y="3427116"/>
              <a:chExt cx="738183" cy="401830"/>
            </a:xfrm>
          </p:grpSpPr>
          <p:sp>
            <p:nvSpPr>
              <p:cNvPr id="125" name="矩形 124">
                <a:extLst>
                  <a:ext uri="{FF2B5EF4-FFF2-40B4-BE49-F238E27FC236}">
                    <a16:creationId xmlns:a16="http://schemas.microsoft.com/office/drawing/2014/main" id="{4DEE96BA-604D-4B4E-85A0-4057646EF58E}"/>
                  </a:ext>
                </a:extLst>
              </p:cNvPr>
              <p:cNvSpPr/>
              <p:nvPr/>
            </p:nvSpPr>
            <p:spPr bwMode="auto">
              <a:xfrm>
                <a:off x="2421528" y="3432072"/>
                <a:ext cx="738183" cy="396874"/>
              </a:xfrm>
              <a:prstGeom prst="rect">
                <a:avLst/>
              </a:prstGeom>
              <a:solidFill>
                <a:srgbClr val="00B0F0"/>
              </a:solid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defTabSz="914370" eaLnBrk="0" hangingPunct="0"/>
                <a:endParaRPr lang="zh-CN" altLang="en-US" sz="2000">
                  <a:latin typeface="Times" panose="02020603050405020304" pitchFamily="18" charset="0"/>
                  <a:ea typeface="黑体" panose="02010609060101010101" pitchFamily="49" charset="-122"/>
                  <a:cs typeface="Times" panose="02020603050405020304" pitchFamily="18" charset="0"/>
                </a:endParaRPr>
              </a:p>
            </p:txBody>
          </p:sp>
          <p:graphicFrame>
            <p:nvGraphicFramePr>
              <p:cNvPr id="126" name="对象 125">
                <a:extLst>
                  <a:ext uri="{FF2B5EF4-FFF2-40B4-BE49-F238E27FC236}">
                    <a16:creationId xmlns:a16="http://schemas.microsoft.com/office/drawing/2014/main" id="{F0A93F2C-9BEE-46D8-A33D-3270B77EA558}"/>
                  </a:ext>
                </a:extLst>
              </p:cNvPr>
              <p:cNvGraphicFramePr>
                <a:graphicFrameLocks noChangeAspect="1"/>
              </p:cNvGraphicFramePr>
              <p:nvPr>
                <p:extLst>
                  <p:ext uri="{D42A27DB-BD31-4B8C-83A1-F6EECF244321}">
                    <p14:modId xmlns:p14="http://schemas.microsoft.com/office/powerpoint/2010/main" val="4231661562"/>
                  </p:ext>
                </p:extLst>
              </p:nvPr>
            </p:nvGraphicFramePr>
            <p:xfrm>
              <a:off x="2493389" y="3427116"/>
              <a:ext cx="595313" cy="396876"/>
            </p:xfrm>
            <a:graphic>
              <a:graphicData uri="http://schemas.openxmlformats.org/presentationml/2006/ole">
                <mc:AlternateContent xmlns:mc="http://schemas.openxmlformats.org/markup-compatibility/2006">
                  <mc:Choice xmlns:v="urn:schemas-microsoft-com:vml" Requires="v">
                    <p:oleObj spid="_x0000_s15246" name="Equation" r:id="rId53" imgW="380880" imgH="253800" progId="Equation.DSMT4">
                      <p:embed/>
                    </p:oleObj>
                  </mc:Choice>
                  <mc:Fallback>
                    <p:oleObj name="Equation" r:id="rId53" imgW="380880" imgH="253800" progId="Equation.DSMT4">
                      <p:embed/>
                      <p:pic>
                        <p:nvPicPr>
                          <p:cNvPr id="126" name="对象 125">
                            <a:extLst>
                              <a:ext uri="{FF2B5EF4-FFF2-40B4-BE49-F238E27FC236}">
                                <a16:creationId xmlns:a16="http://schemas.microsoft.com/office/drawing/2014/main" id="{F0A93F2C-9BEE-46D8-A33D-3270B77EA558}"/>
                              </a:ext>
                            </a:extLst>
                          </p:cNvPr>
                          <p:cNvPicPr/>
                          <p:nvPr/>
                        </p:nvPicPr>
                        <p:blipFill>
                          <a:blip r:embed="rId54"/>
                          <a:stretch>
                            <a:fillRect/>
                          </a:stretch>
                        </p:blipFill>
                        <p:spPr>
                          <a:xfrm>
                            <a:off x="2493389" y="3427116"/>
                            <a:ext cx="595313" cy="396876"/>
                          </a:xfrm>
                          <a:prstGeom prst="rect">
                            <a:avLst/>
                          </a:prstGeom>
                        </p:spPr>
                      </p:pic>
                    </p:oleObj>
                  </mc:Fallback>
                </mc:AlternateContent>
              </a:graphicData>
            </a:graphic>
          </p:graphicFrame>
        </p:grpSp>
        <p:cxnSp>
          <p:nvCxnSpPr>
            <p:cNvPr id="43" name="直接箭头连接符 42">
              <a:extLst>
                <a:ext uri="{FF2B5EF4-FFF2-40B4-BE49-F238E27FC236}">
                  <a16:creationId xmlns:a16="http://schemas.microsoft.com/office/drawing/2014/main" id="{72AE997B-758F-483A-8F3F-FD1B37E2CCC0}"/>
                </a:ext>
              </a:extLst>
            </p:cNvPr>
            <p:cNvCxnSpPr>
              <a:cxnSpLocks/>
              <a:endCxn id="125" idx="1"/>
            </p:cNvCxnSpPr>
            <p:nvPr/>
          </p:nvCxnSpPr>
          <p:spPr bwMode="auto">
            <a:xfrm flipV="1">
              <a:off x="1471813" y="4243755"/>
              <a:ext cx="1094590" cy="1"/>
            </a:xfrm>
            <a:prstGeom prst="straightConnector1">
              <a:avLst/>
            </a:prstGeom>
            <a:solidFill>
              <a:schemeClr val="accent1"/>
            </a:solidFill>
            <a:ln w="38100" cap="flat" cmpd="sng" algn="ctr">
              <a:solidFill>
                <a:schemeClr val="tx1"/>
              </a:solidFill>
              <a:prstDash val="solid"/>
              <a:round/>
              <a:headEnd type="none" w="med" len="med"/>
              <a:tailEnd type="triangle"/>
            </a:ln>
          </p:spPr>
        </p:cxnSp>
        <p:cxnSp>
          <p:nvCxnSpPr>
            <p:cNvPr id="44" name="直接箭头连接符 43">
              <a:extLst>
                <a:ext uri="{FF2B5EF4-FFF2-40B4-BE49-F238E27FC236}">
                  <a16:creationId xmlns:a16="http://schemas.microsoft.com/office/drawing/2014/main" id="{CC3EF2FE-6C92-49ED-9727-D5D20585E38F}"/>
                </a:ext>
              </a:extLst>
            </p:cNvPr>
            <p:cNvCxnSpPr>
              <a:cxnSpLocks/>
              <a:endCxn id="135" idx="2"/>
            </p:cNvCxnSpPr>
            <p:nvPr/>
          </p:nvCxnSpPr>
          <p:spPr bwMode="auto">
            <a:xfrm>
              <a:off x="3134377" y="4179551"/>
              <a:ext cx="883531" cy="0"/>
            </a:xfrm>
            <a:prstGeom prst="straightConnector1">
              <a:avLst/>
            </a:prstGeom>
            <a:solidFill>
              <a:schemeClr val="accent1"/>
            </a:solidFill>
            <a:ln w="38100" cap="flat" cmpd="sng" algn="ctr">
              <a:solidFill>
                <a:schemeClr val="tx1"/>
              </a:solidFill>
              <a:prstDash val="solid"/>
              <a:round/>
              <a:headEnd type="none" w="med" len="med"/>
              <a:tailEnd type="triangle"/>
            </a:ln>
          </p:spPr>
        </p:cxnSp>
        <p:cxnSp>
          <p:nvCxnSpPr>
            <p:cNvPr id="45" name="直接箭头连接符 44">
              <a:extLst>
                <a:ext uri="{FF2B5EF4-FFF2-40B4-BE49-F238E27FC236}">
                  <a16:creationId xmlns:a16="http://schemas.microsoft.com/office/drawing/2014/main" id="{12F958C2-AD55-43C4-A239-D68C6E2C1B8F}"/>
                </a:ext>
              </a:extLst>
            </p:cNvPr>
            <p:cNvCxnSpPr>
              <a:cxnSpLocks/>
            </p:cNvCxnSpPr>
            <p:nvPr/>
          </p:nvCxnSpPr>
          <p:spPr bwMode="auto">
            <a:xfrm>
              <a:off x="4180368" y="4176473"/>
              <a:ext cx="175647" cy="0"/>
            </a:xfrm>
            <a:prstGeom prst="straightConnector1">
              <a:avLst/>
            </a:prstGeom>
            <a:solidFill>
              <a:schemeClr val="accent1"/>
            </a:solidFill>
            <a:ln w="38100" cap="flat" cmpd="sng" algn="ctr">
              <a:solidFill>
                <a:schemeClr val="tx1"/>
              </a:solidFill>
              <a:prstDash val="solid"/>
              <a:round/>
              <a:headEnd type="none" w="med" len="med"/>
              <a:tailEnd type="triangle"/>
            </a:ln>
          </p:spPr>
        </p:cxnSp>
        <p:sp>
          <p:nvSpPr>
            <p:cNvPr id="46" name="矩形 45">
              <a:extLst>
                <a:ext uri="{FF2B5EF4-FFF2-40B4-BE49-F238E27FC236}">
                  <a16:creationId xmlns:a16="http://schemas.microsoft.com/office/drawing/2014/main" id="{DF5E0E85-8A46-49A4-A94A-8557CCB4204E}"/>
                </a:ext>
              </a:extLst>
            </p:cNvPr>
            <p:cNvSpPr/>
            <p:nvPr/>
          </p:nvSpPr>
          <p:spPr>
            <a:xfrm>
              <a:off x="1984272" y="3784003"/>
              <a:ext cx="1887277" cy="334810"/>
            </a:xfrm>
            <a:prstGeom prst="rect">
              <a:avLst/>
            </a:prstGeom>
          </p:spPr>
          <p:txBody>
            <a:bodyPr wrap="square">
              <a:spAutoFit/>
            </a:bodyPr>
            <a:lstStyle/>
            <a:p>
              <a:r>
                <a:rPr lang="en-US" altLang="zh-CN" sz="1800" b="1" dirty="0">
                  <a:solidFill>
                    <a:srgbClr val="000000"/>
                  </a:solidFill>
                  <a:latin typeface="Times" panose="02020603050405020304" pitchFamily="18" charset="0"/>
                  <a:ea typeface="黑体" panose="02010609060101010101" pitchFamily="49" charset="-122"/>
                  <a:cs typeface="Times" panose="02020603050405020304" pitchFamily="18" charset="0"/>
                </a:rPr>
                <a:t>Pattern for user </a:t>
              </a:r>
              <a:r>
                <a:rPr lang="en-US" altLang="zh-CN" sz="18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2</a:t>
              </a:r>
              <a:endParaRPr lang="zh-CN" altLang="en-US" sz="1800" b="1" dirty="0">
                <a:latin typeface="Times" panose="02020603050405020304" pitchFamily="18" charset="0"/>
                <a:ea typeface="黑体" panose="02010609060101010101" pitchFamily="49" charset="-122"/>
                <a:cs typeface="Times" panose="02020603050405020304" pitchFamily="18" charset="0"/>
              </a:endParaRPr>
            </a:p>
          </p:txBody>
        </p:sp>
        <p:sp>
          <p:nvSpPr>
            <p:cNvPr id="47" name="矩形 46">
              <a:extLst>
                <a:ext uri="{FF2B5EF4-FFF2-40B4-BE49-F238E27FC236}">
                  <a16:creationId xmlns:a16="http://schemas.microsoft.com/office/drawing/2014/main" id="{37DFB6FD-F3C6-4729-8A49-7C358AB026C8}"/>
                </a:ext>
              </a:extLst>
            </p:cNvPr>
            <p:cNvSpPr/>
            <p:nvPr/>
          </p:nvSpPr>
          <p:spPr>
            <a:xfrm>
              <a:off x="2011884" y="4808352"/>
              <a:ext cx="1921044" cy="334810"/>
            </a:xfrm>
            <a:prstGeom prst="rect">
              <a:avLst/>
            </a:prstGeom>
          </p:spPr>
          <p:txBody>
            <a:bodyPr wrap="square">
              <a:spAutoFit/>
            </a:bodyPr>
            <a:lstStyle/>
            <a:p>
              <a:r>
                <a:rPr lang="en-US" altLang="zh-CN" sz="18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Pattern for user </a:t>
              </a:r>
              <a:r>
                <a:rPr lang="en-US" altLang="zh-CN" sz="1800" i="1" dirty="0" smtClean="0">
                  <a:solidFill>
                    <a:srgbClr val="000000"/>
                  </a:solidFill>
                  <a:latin typeface="Times" panose="02020603050405020304" pitchFamily="18" charset="0"/>
                  <a:ea typeface="黑体" panose="02010609060101010101" pitchFamily="49" charset="-122"/>
                  <a:cs typeface="Times" panose="02020603050405020304" pitchFamily="18" charset="0"/>
                </a:rPr>
                <a:t>K</a:t>
              </a:r>
              <a:endParaRPr lang="zh-CN" altLang="en-US" sz="1800" i="1" dirty="0">
                <a:latin typeface="Times" panose="02020603050405020304" pitchFamily="18" charset="0"/>
                <a:ea typeface="黑体" panose="02010609060101010101" pitchFamily="49" charset="-122"/>
                <a:cs typeface="Times" panose="02020603050405020304" pitchFamily="18" charset="0"/>
              </a:endParaRPr>
            </a:p>
          </p:txBody>
        </p:sp>
        <p:graphicFrame>
          <p:nvGraphicFramePr>
            <p:cNvPr id="81" name="对象 80">
              <a:extLst>
                <a:ext uri="{FF2B5EF4-FFF2-40B4-BE49-F238E27FC236}">
                  <a16:creationId xmlns:a16="http://schemas.microsoft.com/office/drawing/2014/main" id="{D1CBF7B5-F51E-4B51-B45D-0FB4AF7E469E}"/>
                </a:ext>
              </a:extLst>
            </p:cNvPr>
            <p:cNvGraphicFramePr>
              <a:graphicFrameLocks noChangeAspect="1"/>
            </p:cNvGraphicFramePr>
            <p:nvPr>
              <p:extLst>
                <p:ext uri="{D42A27DB-BD31-4B8C-83A1-F6EECF244321}">
                  <p14:modId xmlns:p14="http://schemas.microsoft.com/office/powerpoint/2010/main" val="3258267047"/>
                </p:ext>
              </p:extLst>
            </p:nvPr>
          </p:nvGraphicFramePr>
          <p:xfrm>
            <a:off x="4407288" y="3053024"/>
            <a:ext cx="317579" cy="382316"/>
          </p:xfrm>
          <a:graphic>
            <a:graphicData uri="http://schemas.openxmlformats.org/presentationml/2006/ole">
              <mc:AlternateContent xmlns:mc="http://schemas.openxmlformats.org/markup-compatibility/2006">
                <mc:Choice xmlns:v="urn:schemas-microsoft-com:vml" Requires="v">
                  <p:oleObj spid="_x0000_s15247" name="Equation" r:id="rId55" imgW="190440" imgH="228600" progId="Equation.DSMT4">
                    <p:embed/>
                  </p:oleObj>
                </mc:Choice>
                <mc:Fallback>
                  <p:oleObj name="Equation" r:id="rId55" imgW="190440" imgH="228600" progId="Equation.DSMT4">
                    <p:embed/>
                    <p:pic>
                      <p:nvPicPr>
                        <p:cNvPr id="81" name="对象 80">
                          <a:extLst>
                            <a:ext uri="{FF2B5EF4-FFF2-40B4-BE49-F238E27FC236}">
                              <a16:creationId xmlns:a16="http://schemas.microsoft.com/office/drawing/2014/main" id="{D1CBF7B5-F51E-4B51-B45D-0FB4AF7E469E}"/>
                            </a:ext>
                          </a:extLst>
                        </p:cNvPr>
                        <p:cNvPicPr/>
                        <p:nvPr/>
                      </p:nvPicPr>
                      <p:blipFill>
                        <a:blip r:embed="rId56"/>
                        <a:stretch>
                          <a:fillRect/>
                        </a:stretch>
                      </p:blipFill>
                      <p:spPr>
                        <a:xfrm>
                          <a:off x="4407288" y="3053024"/>
                          <a:ext cx="317579" cy="382316"/>
                        </a:xfrm>
                        <a:prstGeom prst="rect">
                          <a:avLst/>
                        </a:prstGeom>
                      </p:spPr>
                    </p:pic>
                  </p:oleObj>
                </mc:Fallback>
              </mc:AlternateContent>
            </a:graphicData>
          </a:graphic>
        </p:graphicFrame>
        <p:sp>
          <p:nvSpPr>
            <p:cNvPr id="99" name="矩形 98">
              <a:extLst>
                <a:ext uri="{FF2B5EF4-FFF2-40B4-BE49-F238E27FC236}">
                  <a16:creationId xmlns:a16="http://schemas.microsoft.com/office/drawing/2014/main" id="{248327C4-D647-41E9-8FCA-4A8EFC2C89B9}"/>
                </a:ext>
              </a:extLst>
            </p:cNvPr>
            <p:cNvSpPr/>
            <p:nvPr/>
          </p:nvSpPr>
          <p:spPr>
            <a:xfrm>
              <a:off x="5362530" y="2678852"/>
              <a:ext cx="1504837" cy="362711"/>
            </a:xfrm>
            <a:prstGeom prst="rect">
              <a:avLst/>
            </a:prstGeom>
          </p:spPr>
          <p:txBody>
            <a:bodyPr wrap="none">
              <a:spAutoFit/>
            </a:bodyPr>
            <a:lstStyle/>
            <a:p>
              <a:r>
                <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rPr>
                <a:t>Electric field </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sp>
          <p:nvSpPr>
            <p:cNvPr id="100" name="矩形 99">
              <a:extLst>
                <a:ext uri="{FF2B5EF4-FFF2-40B4-BE49-F238E27FC236}">
                  <a16:creationId xmlns:a16="http://schemas.microsoft.com/office/drawing/2014/main" id="{177052F7-22AB-4325-A08E-EE0F48D209EA}"/>
                </a:ext>
              </a:extLst>
            </p:cNvPr>
            <p:cNvSpPr/>
            <p:nvPr/>
          </p:nvSpPr>
          <p:spPr>
            <a:xfrm>
              <a:off x="5285665" y="5145656"/>
              <a:ext cx="1504837" cy="362711"/>
            </a:xfrm>
            <a:prstGeom prst="rect">
              <a:avLst/>
            </a:prstGeom>
          </p:spPr>
          <p:txBody>
            <a:bodyPr wrap="none">
              <a:spAutoFit/>
            </a:bodyPr>
            <a:lstStyle/>
            <a:p>
              <a:r>
                <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rPr>
                <a:t>Electric field </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grpSp>
    </p:spTree>
    <p:extLst>
      <p:ext uri="{BB962C8B-B14F-4D97-AF65-F5344CB8AC3E}">
        <p14:creationId xmlns:p14="http://schemas.microsoft.com/office/powerpoint/2010/main" val="941492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a:extLst>
              <a:ext uri="{FF2B5EF4-FFF2-40B4-BE49-F238E27FC236}">
                <a16:creationId xmlns:a16="http://schemas.microsoft.com/office/drawing/2014/main" id="{8315A88B-BDDA-45B8-99C6-2CD8E7443457}"/>
              </a:ext>
            </a:extLst>
          </p:cNvPr>
          <p:cNvSpPr>
            <a:spLocks noChangeArrowheads="1"/>
          </p:cNvSpPr>
          <p:nvPr/>
        </p:nvSpPr>
        <p:spPr bwMode="auto">
          <a:xfrm>
            <a:off x="1595121" y="1210068"/>
            <a:ext cx="8941691" cy="123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spcBef>
                <a:spcPts val="600"/>
              </a:spcBef>
              <a:buFont typeface="Wingdings" pitchFamily="2" charset="2"/>
              <a:buChar char="l"/>
              <a:defRPr/>
            </a:pPr>
            <a:endPar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Wingdings" pitchFamily="2" charset="2"/>
            </a:endParaRPr>
          </a:p>
        </p:txBody>
      </p:sp>
      <p:sp>
        <p:nvSpPr>
          <p:cNvPr id="45" name="Rectangle 4">
            <a:extLst>
              <a:ext uri="{FF2B5EF4-FFF2-40B4-BE49-F238E27FC236}">
                <a16:creationId xmlns:a16="http://schemas.microsoft.com/office/drawing/2014/main" id="{8315A88B-BDDA-45B8-99C6-2CD8E7443457}"/>
              </a:ext>
            </a:extLst>
          </p:cNvPr>
          <p:cNvSpPr>
            <a:spLocks noChangeArrowheads="1"/>
          </p:cNvSpPr>
          <p:nvPr/>
        </p:nvSpPr>
        <p:spPr bwMode="auto">
          <a:xfrm>
            <a:off x="1548448" y="1071511"/>
            <a:ext cx="8941691" cy="123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spcBef>
                <a:spcPts val="600"/>
              </a:spcBef>
              <a:buFont typeface="Wingdings" pitchFamily="2" charset="2"/>
              <a:buChar char="l"/>
              <a:defRPr/>
            </a:pPr>
            <a:endPar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sym typeface="Wingdings" pitchFamily="2" charset="2"/>
            </a:endParaRPr>
          </a:p>
        </p:txBody>
      </p:sp>
      <p:sp>
        <p:nvSpPr>
          <p:cNvPr id="53" name="Rectangle 4">
            <a:extLst>
              <a:ext uri="{FF2B5EF4-FFF2-40B4-BE49-F238E27FC236}">
                <a16:creationId xmlns:a16="http://schemas.microsoft.com/office/drawing/2014/main" id="{8315A88B-BDDA-45B8-99C6-2CD8E7443457}"/>
              </a:ext>
            </a:extLst>
          </p:cNvPr>
          <p:cNvSpPr>
            <a:spLocks noChangeArrowheads="1"/>
          </p:cNvSpPr>
          <p:nvPr/>
        </p:nvSpPr>
        <p:spPr bwMode="auto">
          <a:xfrm>
            <a:off x="1603210" y="1166419"/>
            <a:ext cx="8886928" cy="85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Bef>
                <a:spcPts val="600"/>
              </a:spcBef>
              <a:defRPr/>
            </a:pPr>
            <a:endParaRPr lang="zh-CN" altLang="en-US"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Wingdings" pitchFamily="2" charset="2"/>
            </a:endParaRPr>
          </a:p>
        </p:txBody>
      </p:sp>
      <p:sp>
        <p:nvSpPr>
          <p:cNvPr id="49" name="Rectangle 4"/>
          <p:cNvSpPr>
            <a:spLocks noChangeArrowheads="1"/>
          </p:cNvSpPr>
          <p:nvPr/>
        </p:nvSpPr>
        <p:spPr bwMode="auto">
          <a:xfrm>
            <a:off x="62077" y="1238635"/>
            <a:ext cx="11252836" cy="8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eaLnBrk="1" hangingPunct="1">
              <a:spcBef>
                <a:spcPts val="600"/>
              </a:spcBef>
              <a:buClr>
                <a:srgbClr val="000000"/>
              </a:buClr>
              <a:buFont typeface="Wingdings" panose="05000000000000000000" pitchFamily="2" charset="2"/>
              <a:buChar char="l"/>
              <a:defRPr/>
            </a:pPr>
            <a:r>
              <a:rPr lang="en-US" altLang="zh-CN" sz="2200" b="1" noProof="1" smtClean="0">
                <a:solidFill>
                  <a:srgbClr val="C00000"/>
                </a:solidFill>
                <a:latin typeface="Times New Roman" panose="02020603050405020304" charset="0"/>
                <a:ea typeface="黑体" panose="02010609060101010101" pitchFamily="49" charset="-122"/>
                <a:cs typeface="Times New Roman" panose="02020603050405020304" charset="0"/>
                <a:sym typeface="+mn-ea"/>
              </a:rPr>
              <a:t>PDM</a:t>
            </a:r>
            <a:r>
              <a:rPr lang="zh-CN" altLang="en-US"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a:t>
            </a: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Sum-rate and power constraint</a:t>
            </a:r>
            <a:endParaRPr lang="en-US" altLang="zh-CN"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endParaRPr>
          </a:p>
        </p:txBody>
      </p:sp>
      <p:sp>
        <p:nvSpPr>
          <p:cNvPr id="56" name="Rectangle 2"/>
          <p:cNvSpPr txBox="1">
            <a:spLocks noChangeArrowheads="1"/>
          </p:cNvSpPr>
          <p:nvPr/>
        </p:nvSpPr>
        <p:spPr bwMode="auto">
          <a:xfrm>
            <a:off x="236560" y="260027"/>
            <a:ext cx="1063464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a:lstStyle>
          <a:p>
            <a:pPr eaLnBrk="1" hangingPunct="1"/>
            <a:r>
              <a:rPr lang="en-US" altLang="zh-CN" sz="4000" dirty="0" smtClean="0">
                <a:solidFill>
                  <a:srgbClr val="002060"/>
                </a:solidFill>
                <a:latin typeface="Times" panose="02020603050405020304" pitchFamily="18" charset="0"/>
                <a:ea typeface="黑体" panose="02010609060101010101" pitchFamily="49" charset="-122"/>
                <a:cs typeface="Times" panose="02020603050405020304" pitchFamily="18" charset="0"/>
              </a:rPr>
              <a:t>PDM: System model</a:t>
            </a:r>
            <a:endParaRPr lang="zh-CN" altLang="en-US" sz="4000" dirty="0">
              <a:solidFill>
                <a:srgbClr val="002060"/>
              </a:solidFill>
              <a:latin typeface="Times" panose="02020603050405020304" pitchFamily="18" charset="0"/>
              <a:ea typeface="黑体" panose="02010609060101010101" pitchFamily="49" charset="-122"/>
              <a:cs typeface="Times" panose="02020603050405020304" pitchFamily="18" charset="0"/>
            </a:endParaRPr>
          </a:p>
        </p:txBody>
      </p:sp>
      <p:graphicFrame>
        <p:nvGraphicFramePr>
          <p:cNvPr id="41" name="对象 40">
            <a:extLst>
              <a:ext uri="{FF2B5EF4-FFF2-40B4-BE49-F238E27FC236}">
                <a16:creationId xmlns:a16="http://schemas.microsoft.com/office/drawing/2014/main" id="{A53CDF4B-A276-42AD-A937-B2CBD60CF9F9}"/>
              </a:ext>
            </a:extLst>
          </p:cNvPr>
          <p:cNvGraphicFramePr>
            <a:graphicFrameLocks noChangeAspect="1"/>
          </p:cNvGraphicFramePr>
          <p:nvPr>
            <p:extLst>
              <p:ext uri="{D42A27DB-BD31-4B8C-83A1-F6EECF244321}">
                <p14:modId xmlns:p14="http://schemas.microsoft.com/office/powerpoint/2010/main" val="2419660934"/>
              </p:ext>
            </p:extLst>
          </p:nvPr>
        </p:nvGraphicFramePr>
        <p:xfrm>
          <a:off x="4767263" y="1533650"/>
          <a:ext cx="4786312" cy="1392237"/>
        </p:xfrm>
        <a:graphic>
          <a:graphicData uri="http://schemas.openxmlformats.org/presentationml/2006/ole">
            <mc:AlternateContent xmlns:mc="http://schemas.openxmlformats.org/markup-compatibility/2006">
              <mc:Choice xmlns:v="urn:schemas-microsoft-com:vml" Requires="v">
                <p:oleObj spid="_x0000_s8943" name="Equation" r:id="rId5" imgW="3162240" imgH="914400" progId="Equation.DSMT4">
                  <p:embed/>
                </p:oleObj>
              </mc:Choice>
              <mc:Fallback>
                <p:oleObj name="Equation" r:id="rId5" imgW="3162240" imgH="914400" progId="Equation.DSMT4">
                  <p:embed/>
                  <p:pic>
                    <p:nvPicPr>
                      <p:cNvPr id="41" name="对象 40">
                        <a:extLst>
                          <a:ext uri="{FF2B5EF4-FFF2-40B4-BE49-F238E27FC236}">
                            <a16:creationId xmlns:a16="http://schemas.microsoft.com/office/drawing/2014/main" id="{A53CDF4B-A276-42AD-A937-B2CBD60CF9F9}"/>
                          </a:ext>
                        </a:extLst>
                      </p:cNvPr>
                      <p:cNvPicPr/>
                      <p:nvPr/>
                    </p:nvPicPr>
                    <p:blipFill>
                      <a:blip r:embed="rId6"/>
                      <a:stretch>
                        <a:fillRect/>
                      </a:stretch>
                    </p:blipFill>
                    <p:spPr>
                      <a:xfrm>
                        <a:off x="4767263" y="1533650"/>
                        <a:ext cx="4786312" cy="1392237"/>
                      </a:xfrm>
                      <a:prstGeom prst="rect">
                        <a:avLst/>
                      </a:prstGeom>
                    </p:spPr>
                  </p:pic>
                </p:oleObj>
              </mc:Fallback>
            </mc:AlternateContent>
          </a:graphicData>
        </a:graphic>
      </p:graphicFrame>
      <p:graphicFrame>
        <p:nvGraphicFramePr>
          <p:cNvPr id="42" name="对象 41">
            <a:extLst>
              <a:ext uri="{FF2B5EF4-FFF2-40B4-BE49-F238E27FC236}">
                <a16:creationId xmlns:a16="http://schemas.microsoft.com/office/drawing/2014/main" id="{A6A9074F-C960-420C-99FF-5AA995F7939D}"/>
              </a:ext>
            </a:extLst>
          </p:cNvPr>
          <p:cNvGraphicFramePr>
            <a:graphicFrameLocks noChangeAspect="1"/>
          </p:cNvGraphicFramePr>
          <p:nvPr>
            <p:extLst>
              <p:ext uri="{D42A27DB-BD31-4B8C-83A1-F6EECF244321}">
                <p14:modId xmlns:p14="http://schemas.microsoft.com/office/powerpoint/2010/main" val="1362611030"/>
              </p:ext>
            </p:extLst>
          </p:nvPr>
        </p:nvGraphicFramePr>
        <p:xfrm>
          <a:off x="5224743" y="4269509"/>
          <a:ext cx="2707314" cy="572734"/>
        </p:xfrm>
        <a:graphic>
          <a:graphicData uri="http://schemas.openxmlformats.org/presentationml/2006/ole">
            <mc:AlternateContent xmlns:mc="http://schemas.openxmlformats.org/markup-compatibility/2006">
              <mc:Choice xmlns:v="urn:schemas-microsoft-com:vml" Requires="v">
                <p:oleObj spid="_x0000_s8944" name="Equation" r:id="rId7" imgW="1625400" imgH="342720" progId="Equation.DSMT4">
                  <p:embed/>
                </p:oleObj>
              </mc:Choice>
              <mc:Fallback>
                <p:oleObj name="Equation" r:id="rId7" imgW="1625400" imgH="342720" progId="Equation.DSMT4">
                  <p:embed/>
                  <p:pic>
                    <p:nvPicPr>
                      <p:cNvPr id="42" name="对象 41">
                        <a:extLst>
                          <a:ext uri="{FF2B5EF4-FFF2-40B4-BE49-F238E27FC236}">
                            <a16:creationId xmlns:a16="http://schemas.microsoft.com/office/drawing/2014/main" id="{A6A9074F-C960-420C-99FF-5AA995F7939D}"/>
                          </a:ext>
                        </a:extLst>
                      </p:cNvPr>
                      <p:cNvPicPr/>
                      <p:nvPr/>
                    </p:nvPicPr>
                    <p:blipFill>
                      <a:blip r:embed="rId8"/>
                      <a:stretch>
                        <a:fillRect/>
                      </a:stretch>
                    </p:blipFill>
                    <p:spPr>
                      <a:xfrm>
                        <a:off x="5224743" y="4269509"/>
                        <a:ext cx="2707314" cy="572734"/>
                      </a:xfrm>
                      <a:prstGeom prst="rect">
                        <a:avLst/>
                      </a:prstGeom>
                    </p:spPr>
                  </p:pic>
                </p:oleObj>
              </mc:Fallback>
            </mc:AlternateContent>
          </a:graphicData>
        </a:graphic>
      </p:graphicFrame>
      <p:graphicFrame>
        <p:nvGraphicFramePr>
          <p:cNvPr id="44" name="对象 43">
            <a:extLst>
              <a:ext uri="{FF2B5EF4-FFF2-40B4-BE49-F238E27FC236}">
                <a16:creationId xmlns:a16="http://schemas.microsoft.com/office/drawing/2014/main" id="{CA378467-1F95-4BCC-8A1C-C683B3EE9866}"/>
              </a:ext>
            </a:extLst>
          </p:cNvPr>
          <p:cNvGraphicFramePr>
            <a:graphicFrameLocks noChangeAspect="1"/>
          </p:cNvGraphicFramePr>
          <p:nvPr>
            <p:extLst>
              <p:ext uri="{D42A27DB-BD31-4B8C-83A1-F6EECF244321}">
                <p14:modId xmlns:p14="http://schemas.microsoft.com/office/powerpoint/2010/main" val="2676260909"/>
              </p:ext>
            </p:extLst>
          </p:nvPr>
        </p:nvGraphicFramePr>
        <p:xfrm>
          <a:off x="3925215" y="4319542"/>
          <a:ext cx="1006475" cy="276225"/>
        </p:xfrm>
        <a:graphic>
          <a:graphicData uri="http://schemas.openxmlformats.org/presentationml/2006/ole">
            <mc:AlternateContent xmlns:mc="http://schemas.openxmlformats.org/markup-compatibility/2006">
              <mc:Choice xmlns:v="urn:schemas-microsoft-com:vml" Requires="v">
                <p:oleObj spid="_x0000_s8945" name="Equation" r:id="rId9" imgW="647640" imgH="177480" progId="Equation.DSMT4">
                  <p:embed/>
                </p:oleObj>
              </mc:Choice>
              <mc:Fallback>
                <p:oleObj name="Equation" r:id="rId9" imgW="647640" imgH="177480" progId="Equation.DSMT4">
                  <p:embed/>
                  <p:pic>
                    <p:nvPicPr>
                      <p:cNvPr id="44" name="对象 43">
                        <a:extLst>
                          <a:ext uri="{FF2B5EF4-FFF2-40B4-BE49-F238E27FC236}">
                            <a16:creationId xmlns:a16="http://schemas.microsoft.com/office/drawing/2014/main" id="{CA378467-1F95-4BCC-8A1C-C683B3EE9866}"/>
                          </a:ext>
                        </a:extLst>
                      </p:cNvPr>
                      <p:cNvPicPr/>
                      <p:nvPr/>
                    </p:nvPicPr>
                    <p:blipFill>
                      <a:blip r:embed="rId10"/>
                      <a:stretch>
                        <a:fillRect/>
                      </a:stretch>
                    </p:blipFill>
                    <p:spPr>
                      <a:xfrm>
                        <a:off x="3925215" y="4319542"/>
                        <a:ext cx="1006475" cy="276225"/>
                      </a:xfrm>
                      <a:prstGeom prst="rect">
                        <a:avLst/>
                      </a:prstGeom>
                    </p:spPr>
                  </p:pic>
                </p:oleObj>
              </mc:Fallback>
            </mc:AlternateContent>
          </a:graphicData>
        </a:graphic>
      </p:graphicFrame>
      <p:graphicFrame>
        <p:nvGraphicFramePr>
          <p:cNvPr id="52" name="对象 51">
            <a:extLst>
              <a:ext uri="{FF2B5EF4-FFF2-40B4-BE49-F238E27FC236}">
                <a16:creationId xmlns:a16="http://schemas.microsoft.com/office/drawing/2014/main" id="{D299DBF4-AB81-4699-941F-057C6608497D}"/>
              </a:ext>
            </a:extLst>
          </p:cNvPr>
          <p:cNvGraphicFramePr>
            <a:graphicFrameLocks noChangeAspect="1"/>
          </p:cNvGraphicFramePr>
          <p:nvPr>
            <p:extLst>
              <p:ext uri="{D42A27DB-BD31-4B8C-83A1-F6EECF244321}">
                <p14:modId xmlns:p14="http://schemas.microsoft.com/office/powerpoint/2010/main" val="2346135988"/>
              </p:ext>
            </p:extLst>
          </p:nvPr>
        </p:nvGraphicFramePr>
        <p:xfrm>
          <a:off x="4089400" y="4564063"/>
          <a:ext cx="677863" cy="304800"/>
        </p:xfrm>
        <a:graphic>
          <a:graphicData uri="http://schemas.openxmlformats.org/presentationml/2006/ole">
            <mc:AlternateContent xmlns:mc="http://schemas.openxmlformats.org/markup-compatibility/2006">
              <mc:Choice xmlns:v="urn:schemas-microsoft-com:vml" Requires="v">
                <p:oleObj spid="_x0000_s8946" name="Equation" r:id="rId11" imgW="571320" imgH="253800" progId="Equation.DSMT4">
                  <p:embed/>
                </p:oleObj>
              </mc:Choice>
              <mc:Fallback>
                <p:oleObj name="Equation" r:id="rId11" imgW="571320" imgH="253800" progId="Equation.DSMT4">
                  <p:embed/>
                  <p:pic>
                    <p:nvPicPr>
                      <p:cNvPr id="52" name="对象 51">
                        <a:extLst>
                          <a:ext uri="{FF2B5EF4-FFF2-40B4-BE49-F238E27FC236}">
                            <a16:creationId xmlns:a16="http://schemas.microsoft.com/office/drawing/2014/main" id="{D299DBF4-AB81-4699-941F-057C6608497D}"/>
                          </a:ext>
                        </a:extLst>
                      </p:cNvPr>
                      <p:cNvPicPr/>
                      <p:nvPr/>
                    </p:nvPicPr>
                    <p:blipFill>
                      <a:blip r:embed="rId12"/>
                      <a:stretch>
                        <a:fillRect/>
                      </a:stretch>
                    </p:blipFill>
                    <p:spPr>
                      <a:xfrm>
                        <a:off x="4089400" y="4564063"/>
                        <a:ext cx="677863" cy="304800"/>
                      </a:xfrm>
                      <a:prstGeom prst="rect">
                        <a:avLst/>
                      </a:prstGeom>
                    </p:spPr>
                  </p:pic>
                </p:oleObj>
              </mc:Fallback>
            </mc:AlternateContent>
          </a:graphicData>
        </a:graphic>
      </p:graphicFrame>
      <p:graphicFrame>
        <p:nvGraphicFramePr>
          <p:cNvPr id="54" name="对象 53">
            <a:extLst>
              <a:ext uri="{FF2B5EF4-FFF2-40B4-BE49-F238E27FC236}">
                <a16:creationId xmlns:a16="http://schemas.microsoft.com/office/drawing/2014/main" id="{3B51920D-0716-4892-830B-7C8B895E6A6C}"/>
              </a:ext>
            </a:extLst>
          </p:cNvPr>
          <p:cNvGraphicFramePr>
            <a:graphicFrameLocks noChangeAspect="1"/>
          </p:cNvGraphicFramePr>
          <p:nvPr>
            <p:extLst>
              <p:ext uri="{D42A27DB-BD31-4B8C-83A1-F6EECF244321}">
                <p14:modId xmlns:p14="http://schemas.microsoft.com/office/powerpoint/2010/main" val="3775501060"/>
              </p:ext>
            </p:extLst>
          </p:nvPr>
        </p:nvGraphicFramePr>
        <p:xfrm>
          <a:off x="5236245" y="4840799"/>
          <a:ext cx="2528887" cy="783708"/>
        </p:xfrm>
        <a:graphic>
          <a:graphicData uri="http://schemas.openxmlformats.org/presentationml/2006/ole">
            <mc:AlternateContent xmlns:mc="http://schemas.openxmlformats.org/markup-compatibility/2006">
              <mc:Choice xmlns:v="urn:schemas-microsoft-com:vml" Requires="v">
                <p:oleObj spid="_x0000_s8947" name="Equation" r:id="rId13" imgW="1396800" imgH="431640" progId="Equation.DSMT4">
                  <p:embed/>
                </p:oleObj>
              </mc:Choice>
              <mc:Fallback>
                <p:oleObj name="Equation" r:id="rId13" imgW="1396800" imgH="431640" progId="Equation.DSMT4">
                  <p:embed/>
                  <p:pic>
                    <p:nvPicPr>
                      <p:cNvPr id="54" name="对象 53">
                        <a:extLst>
                          <a:ext uri="{FF2B5EF4-FFF2-40B4-BE49-F238E27FC236}">
                            <a16:creationId xmlns:a16="http://schemas.microsoft.com/office/drawing/2014/main" id="{3B51920D-0716-4892-830B-7C8B895E6A6C}"/>
                          </a:ext>
                        </a:extLst>
                      </p:cNvPr>
                      <p:cNvPicPr/>
                      <p:nvPr/>
                    </p:nvPicPr>
                    <p:blipFill>
                      <a:blip r:embed="rId14"/>
                      <a:stretch>
                        <a:fillRect/>
                      </a:stretch>
                    </p:blipFill>
                    <p:spPr>
                      <a:xfrm>
                        <a:off x="5236245" y="4840799"/>
                        <a:ext cx="2528887" cy="783708"/>
                      </a:xfrm>
                      <a:prstGeom prst="rect">
                        <a:avLst/>
                      </a:prstGeom>
                    </p:spPr>
                  </p:pic>
                </p:oleObj>
              </mc:Fallback>
            </mc:AlternateContent>
          </a:graphicData>
        </a:graphic>
      </p:graphicFrame>
      <p:graphicFrame>
        <p:nvGraphicFramePr>
          <p:cNvPr id="55" name="对象 54">
            <a:extLst>
              <a:ext uri="{FF2B5EF4-FFF2-40B4-BE49-F238E27FC236}">
                <a16:creationId xmlns:a16="http://schemas.microsoft.com/office/drawing/2014/main" id="{DB4F6CB1-6A04-4138-9541-9337BB98F0F7}"/>
              </a:ext>
            </a:extLst>
          </p:cNvPr>
          <p:cNvGraphicFramePr>
            <a:graphicFrameLocks noChangeAspect="1"/>
          </p:cNvGraphicFramePr>
          <p:nvPr>
            <p:extLst>
              <p:ext uri="{D42A27DB-BD31-4B8C-83A1-F6EECF244321}">
                <p14:modId xmlns:p14="http://schemas.microsoft.com/office/powerpoint/2010/main" val="1762188533"/>
              </p:ext>
            </p:extLst>
          </p:nvPr>
        </p:nvGraphicFramePr>
        <p:xfrm>
          <a:off x="3925215" y="5117517"/>
          <a:ext cx="987425" cy="315913"/>
        </p:xfrm>
        <a:graphic>
          <a:graphicData uri="http://schemas.openxmlformats.org/presentationml/2006/ole">
            <mc:AlternateContent xmlns:mc="http://schemas.openxmlformats.org/markup-compatibility/2006">
              <mc:Choice xmlns:v="urn:schemas-microsoft-com:vml" Requires="v">
                <p:oleObj spid="_x0000_s8948" name="Equation" r:id="rId15" imgW="634680" imgH="203040" progId="Equation.DSMT4">
                  <p:embed/>
                </p:oleObj>
              </mc:Choice>
              <mc:Fallback>
                <p:oleObj name="Equation" r:id="rId15" imgW="634680" imgH="203040" progId="Equation.DSMT4">
                  <p:embed/>
                  <p:pic>
                    <p:nvPicPr>
                      <p:cNvPr id="55" name="对象 54">
                        <a:extLst>
                          <a:ext uri="{FF2B5EF4-FFF2-40B4-BE49-F238E27FC236}">
                            <a16:creationId xmlns:a16="http://schemas.microsoft.com/office/drawing/2014/main" id="{DB4F6CB1-6A04-4138-9541-9337BB98F0F7}"/>
                          </a:ext>
                        </a:extLst>
                      </p:cNvPr>
                      <p:cNvPicPr/>
                      <p:nvPr/>
                    </p:nvPicPr>
                    <p:blipFill>
                      <a:blip r:embed="rId16"/>
                      <a:stretch>
                        <a:fillRect/>
                      </a:stretch>
                    </p:blipFill>
                    <p:spPr>
                      <a:xfrm>
                        <a:off x="3925215" y="5117517"/>
                        <a:ext cx="987425" cy="315913"/>
                      </a:xfrm>
                      <a:prstGeom prst="rect">
                        <a:avLst/>
                      </a:prstGeom>
                    </p:spPr>
                  </p:pic>
                </p:oleObj>
              </mc:Fallback>
            </mc:AlternateContent>
          </a:graphicData>
        </a:graphic>
      </p:graphicFrame>
      <p:sp>
        <p:nvSpPr>
          <p:cNvPr id="57" name="矩形 56">
            <a:extLst>
              <a:ext uri="{FF2B5EF4-FFF2-40B4-BE49-F238E27FC236}">
                <a16:creationId xmlns:a16="http://schemas.microsoft.com/office/drawing/2014/main" id="{3B412EE8-570B-48D8-A9E7-3D183D32E43A}"/>
              </a:ext>
            </a:extLst>
          </p:cNvPr>
          <p:cNvSpPr/>
          <p:nvPr/>
        </p:nvSpPr>
        <p:spPr>
          <a:xfrm>
            <a:off x="1633433" y="2002563"/>
            <a:ext cx="3769288" cy="400110"/>
          </a:xfrm>
          <a:prstGeom prst="rect">
            <a:avLst/>
          </a:prstGeom>
        </p:spPr>
        <p:txBody>
          <a:bodyPr wrap="square">
            <a:spAutoFit/>
          </a:bodyPr>
          <a:lstStyle/>
          <a:p>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Achievable rate for user </a:t>
            </a:r>
            <a:r>
              <a:rPr lang="en-US" altLang="zh-CN" sz="2000" i="1" dirty="0" smtClean="0">
                <a:solidFill>
                  <a:srgbClr val="000000"/>
                </a:solidFill>
                <a:latin typeface="Times" panose="02020603050405020304" pitchFamily="18" charset="0"/>
                <a:ea typeface="黑体" panose="02010609060101010101" pitchFamily="49" charset="-122"/>
                <a:cs typeface="Times" panose="02020603050405020304" pitchFamily="18" charset="0"/>
              </a:rPr>
              <a:t>k</a:t>
            </a:r>
            <a:r>
              <a:rPr lang="zh-CN" altLang="en-US"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graphicFrame>
        <p:nvGraphicFramePr>
          <p:cNvPr id="58" name="对象 57">
            <a:extLst>
              <a:ext uri="{FF2B5EF4-FFF2-40B4-BE49-F238E27FC236}">
                <a16:creationId xmlns:a16="http://schemas.microsoft.com/office/drawing/2014/main" id="{8D689067-C047-4A05-B09B-74496DD0EF59}"/>
              </a:ext>
            </a:extLst>
          </p:cNvPr>
          <p:cNvGraphicFramePr>
            <a:graphicFrameLocks noChangeAspect="1"/>
          </p:cNvGraphicFramePr>
          <p:nvPr>
            <p:extLst>
              <p:ext uri="{D42A27DB-BD31-4B8C-83A1-F6EECF244321}">
                <p14:modId xmlns:p14="http://schemas.microsoft.com/office/powerpoint/2010/main" val="2085027283"/>
              </p:ext>
            </p:extLst>
          </p:nvPr>
        </p:nvGraphicFramePr>
        <p:xfrm>
          <a:off x="4760303" y="2835195"/>
          <a:ext cx="2597150" cy="804863"/>
        </p:xfrm>
        <a:graphic>
          <a:graphicData uri="http://schemas.openxmlformats.org/presentationml/2006/ole">
            <mc:AlternateContent xmlns:mc="http://schemas.openxmlformats.org/markup-compatibility/2006">
              <mc:Choice xmlns:v="urn:schemas-microsoft-com:vml" Requires="v">
                <p:oleObj spid="_x0000_s8949" name="Equation" r:id="rId17" imgW="1396800" imgH="431640" progId="Equation.DSMT4">
                  <p:embed/>
                </p:oleObj>
              </mc:Choice>
              <mc:Fallback>
                <p:oleObj name="Equation" r:id="rId17" imgW="1396800" imgH="431640" progId="Equation.DSMT4">
                  <p:embed/>
                  <p:pic>
                    <p:nvPicPr>
                      <p:cNvPr id="58" name="对象 57">
                        <a:extLst>
                          <a:ext uri="{FF2B5EF4-FFF2-40B4-BE49-F238E27FC236}">
                            <a16:creationId xmlns:a16="http://schemas.microsoft.com/office/drawing/2014/main" id="{8D689067-C047-4A05-B09B-74496DD0EF59}"/>
                          </a:ext>
                        </a:extLst>
                      </p:cNvPr>
                      <p:cNvPicPr/>
                      <p:nvPr/>
                    </p:nvPicPr>
                    <p:blipFill>
                      <a:blip r:embed="rId18"/>
                      <a:stretch>
                        <a:fillRect/>
                      </a:stretch>
                    </p:blipFill>
                    <p:spPr>
                      <a:xfrm>
                        <a:off x="4760303" y="2835195"/>
                        <a:ext cx="2597150" cy="804863"/>
                      </a:xfrm>
                      <a:prstGeom prst="rect">
                        <a:avLst/>
                      </a:prstGeom>
                    </p:spPr>
                  </p:pic>
                </p:oleObj>
              </mc:Fallback>
            </mc:AlternateContent>
          </a:graphicData>
        </a:graphic>
      </p:graphicFrame>
      <p:sp>
        <p:nvSpPr>
          <p:cNvPr id="59" name="矩形 58">
            <a:extLst>
              <a:ext uri="{FF2B5EF4-FFF2-40B4-BE49-F238E27FC236}">
                <a16:creationId xmlns:a16="http://schemas.microsoft.com/office/drawing/2014/main" id="{5F504B4B-8F96-458C-AE72-9AC441D65EC1}"/>
              </a:ext>
            </a:extLst>
          </p:cNvPr>
          <p:cNvSpPr/>
          <p:nvPr/>
        </p:nvSpPr>
        <p:spPr>
          <a:xfrm>
            <a:off x="2371915" y="3040616"/>
            <a:ext cx="2925611" cy="400110"/>
          </a:xfrm>
          <a:prstGeom prst="rect">
            <a:avLst/>
          </a:prstGeom>
        </p:spPr>
        <p:txBody>
          <a:bodyPr wrap="square">
            <a:spAutoFit/>
          </a:bodyPr>
          <a:lstStyle/>
          <a:p>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BS transmit power</a:t>
            </a:r>
            <a:r>
              <a:rPr lang="zh-CN" altLang="en-US"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grpSp>
        <p:nvGrpSpPr>
          <p:cNvPr id="84" name="组合 83">
            <a:extLst>
              <a:ext uri="{FF2B5EF4-FFF2-40B4-BE49-F238E27FC236}">
                <a16:creationId xmlns:a16="http://schemas.microsoft.com/office/drawing/2014/main" id="{811F4708-1479-49F3-AF88-E4BAA0D9F723}"/>
              </a:ext>
            </a:extLst>
          </p:cNvPr>
          <p:cNvGrpSpPr/>
          <p:nvPr/>
        </p:nvGrpSpPr>
        <p:grpSpPr>
          <a:xfrm>
            <a:off x="7896566" y="3729203"/>
            <a:ext cx="1657009" cy="400110"/>
            <a:chOff x="6682371" y="3846395"/>
            <a:chExt cx="2337949" cy="728809"/>
          </a:xfrm>
        </p:grpSpPr>
        <p:sp>
          <p:nvSpPr>
            <p:cNvPr id="86" name="对话气泡: 圆角矩形 207">
              <a:extLst>
                <a:ext uri="{FF2B5EF4-FFF2-40B4-BE49-F238E27FC236}">
                  <a16:creationId xmlns:a16="http://schemas.microsoft.com/office/drawing/2014/main" id="{006E6EF9-64D4-4A98-AC0C-E401D4EA0482}"/>
                </a:ext>
              </a:extLst>
            </p:cNvPr>
            <p:cNvSpPr/>
            <p:nvPr/>
          </p:nvSpPr>
          <p:spPr bwMode="auto">
            <a:xfrm>
              <a:off x="6904757" y="3868805"/>
              <a:ext cx="1967216" cy="646332"/>
            </a:xfrm>
            <a:prstGeom prst="wedgeRoundRectCallout">
              <a:avLst>
                <a:gd name="adj1" fmla="val -57303"/>
                <a:gd name="adj2" fmla="val 124145"/>
                <a:gd name="adj3" fmla="val 16667"/>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sz="2000" dirty="0">
                <a:latin typeface="Arial" pitchFamily="34" charset="0"/>
                <a:ea typeface="宋体" pitchFamily="2" charset="-122"/>
              </a:endParaRPr>
            </a:p>
          </p:txBody>
        </p:sp>
        <p:sp>
          <p:nvSpPr>
            <p:cNvPr id="87" name="矩形 86">
              <a:extLst>
                <a:ext uri="{FF2B5EF4-FFF2-40B4-BE49-F238E27FC236}">
                  <a16:creationId xmlns:a16="http://schemas.microsoft.com/office/drawing/2014/main" id="{0EA8ED6B-5451-42DE-AE9D-2628C3521DD8}"/>
                </a:ext>
              </a:extLst>
            </p:cNvPr>
            <p:cNvSpPr/>
            <p:nvPr/>
          </p:nvSpPr>
          <p:spPr>
            <a:xfrm>
              <a:off x="6682371" y="3846395"/>
              <a:ext cx="2337949" cy="728809"/>
            </a:xfrm>
            <a:prstGeom prst="rect">
              <a:avLst/>
            </a:prstGeom>
          </p:spPr>
          <p:txBody>
            <a:bodyPr wrap="square">
              <a:spAutoFit/>
            </a:bodyPr>
            <a:lstStyle/>
            <a:p>
              <a:pPr algn="ctr"/>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Sum-rate</a:t>
              </a:r>
              <a:endPar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grpSp>
      <p:grpSp>
        <p:nvGrpSpPr>
          <p:cNvPr id="88" name="组合 87">
            <a:extLst>
              <a:ext uri="{FF2B5EF4-FFF2-40B4-BE49-F238E27FC236}">
                <a16:creationId xmlns:a16="http://schemas.microsoft.com/office/drawing/2014/main" id="{6726AE54-3E17-4031-8840-660ADB358EE0}"/>
              </a:ext>
            </a:extLst>
          </p:cNvPr>
          <p:cNvGrpSpPr/>
          <p:nvPr/>
        </p:nvGrpSpPr>
        <p:grpSpPr>
          <a:xfrm>
            <a:off x="7607469" y="4633210"/>
            <a:ext cx="2592698" cy="400110"/>
            <a:chOff x="6682371" y="3988034"/>
            <a:chExt cx="2337949" cy="728809"/>
          </a:xfrm>
        </p:grpSpPr>
        <p:sp>
          <p:nvSpPr>
            <p:cNvPr id="89" name="对话气泡: 圆角矩形 207">
              <a:extLst>
                <a:ext uri="{FF2B5EF4-FFF2-40B4-BE49-F238E27FC236}">
                  <a16:creationId xmlns:a16="http://schemas.microsoft.com/office/drawing/2014/main" id="{1E9FDBFE-24CB-4F10-98AE-1112B3E758D8}"/>
                </a:ext>
              </a:extLst>
            </p:cNvPr>
            <p:cNvSpPr/>
            <p:nvPr/>
          </p:nvSpPr>
          <p:spPr bwMode="auto">
            <a:xfrm>
              <a:off x="6904757" y="3988034"/>
              <a:ext cx="1967216" cy="646332"/>
            </a:xfrm>
            <a:prstGeom prst="wedgeRoundRectCallout">
              <a:avLst>
                <a:gd name="adj1" fmla="val -60894"/>
                <a:gd name="adj2" fmla="val 103693"/>
                <a:gd name="adj3" fmla="val 16667"/>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sz="2000" dirty="0">
                <a:latin typeface="Arial" pitchFamily="34" charset="0"/>
                <a:ea typeface="宋体" pitchFamily="2" charset="-122"/>
              </a:endParaRPr>
            </a:p>
          </p:txBody>
        </p:sp>
        <p:sp>
          <p:nvSpPr>
            <p:cNvPr id="90" name="矩形 89">
              <a:extLst>
                <a:ext uri="{FF2B5EF4-FFF2-40B4-BE49-F238E27FC236}">
                  <a16:creationId xmlns:a16="http://schemas.microsoft.com/office/drawing/2014/main" id="{B1EFCD8B-DA45-4C28-9D78-F7DCF8CD30E4}"/>
                </a:ext>
              </a:extLst>
            </p:cNvPr>
            <p:cNvSpPr/>
            <p:nvPr/>
          </p:nvSpPr>
          <p:spPr>
            <a:xfrm>
              <a:off x="6682371" y="3988034"/>
              <a:ext cx="2337949" cy="728809"/>
            </a:xfrm>
            <a:prstGeom prst="rect">
              <a:avLst/>
            </a:prstGeom>
          </p:spPr>
          <p:txBody>
            <a:bodyPr wrap="square">
              <a:spAutoFit/>
            </a:bodyPr>
            <a:lstStyle/>
            <a:p>
              <a:pPr algn="ctr"/>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Power constraint</a:t>
              </a:r>
              <a:endPar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grpSp>
      <p:grpSp>
        <p:nvGrpSpPr>
          <p:cNvPr id="91" name="组合 90">
            <a:extLst>
              <a:ext uri="{FF2B5EF4-FFF2-40B4-BE49-F238E27FC236}">
                <a16:creationId xmlns:a16="http://schemas.microsoft.com/office/drawing/2014/main" id="{7CF94AC6-F24E-4603-B402-B9BD6D7FE386}"/>
              </a:ext>
            </a:extLst>
          </p:cNvPr>
          <p:cNvGrpSpPr/>
          <p:nvPr/>
        </p:nvGrpSpPr>
        <p:grpSpPr>
          <a:xfrm>
            <a:off x="1041991" y="4323381"/>
            <a:ext cx="2835258" cy="722247"/>
            <a:chOff x="7131290" y="3846395"/>
            <a:chExt cx="1967216" cy="668742"/>
          </a:xfrm>
        </p:grpSpPr>
        <p:sp>
          <p:nvSpPr>
            <p:cNvPr id="92" name="对话气泡: 圆角矩形 207">
              <a:extLst>
                <a:ext uri="{FF2B5EF4-FFF2-40B4-BE49-F238E27FC236}">
                  <a16:creationId xmlns:a16="http://schemas.microsoft.com/office/drawing/2014/main" id="{DA41ED85-E4C4-420A-9093-D059C14B5AAB}"/>
                </a:ext>
              </a:extLst>
            </p:cNvPr>
            <p:cNvSpPr/>
            <p:nvPr/>
          </p:nvSpPr>
          <p:spPr bwMode="auto">
            <a:xfrm>
              <a:off x="7396821" y="3868805"/>
              <a:ext cx="1475154" cy="646332"/>
            </a:xfrm>
            <a:prstGeom prst="wedgeRoundRectCallout">
              <a:avLst>
                <a:gd name="adj1" fmla="val 74637"/>
                <a:gd name="adj2" fmla="val 163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CN" altLang="en-US" sz="2000" dirty="0">
                <a:latin typeface="Arial" pitchFamily="34" charset="0"/>
                <a:ea typeface="宋体" pitchFamily="2" charset="-122"/>
              </a:endParaRPr>
            </a:p>
          </p:txBody>
        </p:sp>
        <p:sp>
          <p:nvSpPr>
            <p:cNvPr id="93" name="矩形 92">
              <a:extLst>
                <a:ext uri="{FF2B5EF4-FFF2-40B4-BE49-F238E27FC236}">
                  <a16:creationId xmlns:a16="http://schemas.microsoft.com/office/drawing/2014/main" id="{3270C47E-E0F8-4C19-907C-E4C27B364E2F}"/>
                </a:ext>
              </a:extLst>
            </p:cNvPr>
            <p:cNvSpPr/>
            <p:nvPr/>
          </p:nvSpPr>
          <p:spPr>
            <a:xfrm>
              <a:off x="7131290" y="3846395"/>
              <a:ext cx="1967216" cy="655445"/>
            </a:xfrm>
            <a:prstGeom prst="rect">
              <a:avLst/>
            </a:prstGeom>
          </p:spPr>
          <p:txBody>
            <a:bodyPr wrap="square">
              <a:spAutoFit/>
            </a:bodyPr>
            <a:lstStyle/>
            <a:p>
              <a:pPr algn="ctr"/>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Patter function</a:t>
              </a:r>
            </a:p>
            <a:p>
              <a:pPr algn="ctr"/>
              <a:r>
                <a:rPr lang="zh-CN" altLang="en-US"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a:t>
              </a:r>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current density</a:t>
              </a:r>
              <a:r>
                <a:rPr lang="zh-CN" altLang="en-US"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a:t>
              </a:r>
              <a:endPar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grpSp>
      <p:sp>
        <p:nvSpPr>
          <p:cNvPr id="95" name="圆角矩形 31">
            <a:extLst>
              <a:ext uri="{FF2B5EF4-FFF2-40B4-BE49-F238E27FC236}">
                <a16:creationId xmlns:a16="http://schemas.microsoft.com/office/drawing/2014/main" id="{2EAFE66C-8A8D-4992-BEEF-D37724CA903B}"/>
              </a:ext>
            </a:extLst>
          </p:cNvPr>
          <p:cNvSpPr>
            <a:spLocks noChangeArrowheads="1"/>
          </p:cNvSpPr>
          <p:nvPr/>
        </p:nvSpPr>
        <p:spPr bwMode="auto">
          <a:xfrm>
            <a:off x="2112335" y="5726131"/>
            <a:ext cx="8377803" cy="456553"/>
          </a:xfrm>
          <a:prstGeom prst="roundRect">
            <a:avLst>
              <a:gd name="adj" fmla="val 27528"/>
            </a:avLst>
          </a:prstGeom>
          <a:solidFill>
            <a:srgbClr val="C00000"/>
          </a:solidFill>
          <a:ln>
            <a:noFill/>
          </a:ln>
        </p:spPr>
        <p:txBody>
          <a:bodyPr anchor="ctr"/>
          <a:lstStyle>
            <a:lvl1pPr>
              <a:spcBef>
                <a:spcPct val="20000"/>
              </a:spcBef>
              <a:buFont typeface="Wingdings" panose="05000000000000000000" pitchFamily="2" charset="2"/>
              <a:buChar char="l"/>
              <a:defRPr sz="2800">
                <a:solidFill>
                  <a:srgbClr val="000000"/>
                </a:solidFill>
                <a:latin typeface="Arial" panose="020B0604020202020204" pitchFamily="34" charset="0"/>
                <a:ea typeface="宋体" panose="02010600030101010101" pitchFamily="2" charset="-122"/>
              </a:defRPr>
            </a:lvl1pPr>
            <a:lvl2pPr marL="742950" indent="-285750">
              <a:spcBef>
                <a:spcPct val="20000"/>
              </a:spcBef>
              <a:buFont typeface="Wingdings" panose="05000000000000000000" pitchFamily="2" charset="2"/>
              <a:buChar char="–"/>
              <a:defRPr sz="2400">
                <a:solidFill>
                  <a:srgbClr val="000000"/>
                </a:solidFill>
                <a:latin typeface="Arial" panose="020B0604020202020204" pitchFamily="34" charset="0"/>
                <a:ea typeface="宋体" panose="02010600030101010101" pitchFamily="2" charset="-122"/>
              </a:defRPr>
            </a:lvl2pPr>
            <a:lvl3pPr marL="11430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3pPr>
            <a:lvl4pPr marL="1600200" indent="-228600">
              <a:spcBef>
                <a:spcPct val="20000"/>
              </a:spcBef>
              <a:buFont typeface="Wingdings" panose="05000000000000000000" pitchFamily="2" charset="2"/>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9pPr>
          </a:lstStyle>
          <a:p>
            <a:pPr algn="ctr">
              <a:spcBef>
                <a:spcPct val="0"/>
              </a:spcBef>
              <a:buNone/>
            </a:pPr>
            <a:r>
              <a:rPr lang="en-US" altLang="zh-CN" sz="2400" b="1" dirty="0" smtClean="0">
                <a:solidFill>
                  <a:schemeClr val="bg1"/>
                </a:solidFill>
                <a:latin typeface="Times New Roman" panose="02020603050405020304" pitchFamily="18" charset="0"/>
                <a:ea typeface="黑体" panose="02010609060101010101" pitchFamily="49" charset="-122"/>
              </a:rPr>
              <a:t>Challenge</a:t>
            </a:r>
            <a:r>
              <a:rPr lang="zh-CN" altLang="en-US" sz="2400" b="1" dirty="0" smtClean="0">
                <a:solidFill>
                  <a:schemeClr val="bg1"/>
                </a:solidFill>
                <a:latin typeface="Times New Roman" panose="02020603050405020304" pitchFamily="18" charset="0"/>
                <a:ea typeface="黑体" panose="02010609060101010101" pitchFamily="49" charset="-122"/>
              </a:rPr>
              <a:t>：</a:t>
            </a:r>
            <a:r>
              <a:rPr lang="en-US" altLang="zh-CN" sz="2400" b="1" dirty="0" smtClean="0">
                <a:solidFill>
                  <a:schemeClr val="bg1"/>
                </a:solidFill>
                <a:latin typeface="Times New Roman" panose="02020603050405020304" pitchFamily="18" charset="0"/>
                <a:ea typeface="黑体" panose="02010609060101010101" pitchFamily="49" charset="-122"/>
              </a:rPr>
              <a:t>The optimization of </a:t>
            </a:r>
            <a:r>
              <a:rPr lang="en-US" altLang="zh-CN" sz="2400" b="1" dirty="0" smtClean="0">
                <a:solidFill>
                  <a:srgbClr val="FFFF00"/>
                </a:solidFill>
                <a:latin typeface="Times New Roman" panose="02020603050405020304" pitchFamily="18" charset="0"/>
                <a:ea typeface="黑体" panose="02010609060101010101" pitchFamily="49" charset="-122"/>
              </a:rPr>
              <a:t>continuous pattern functions</a:t>
            </a:r>
            <a:endParaRPr lang="zh-CN" altLang="en-US" sz="2400" b="1" dirty="0">
              <a:solidFill>
                <a:srgbClr val="FFFF00"/>
              </a:solidFill>
              <a:latin typeface="Times New Roman" panose="02020603050405020304" pitchFamily="18" charset="0"/>
              <a:ea typeface="黑体" panose="02010609060101010101" pitchFamily="49" charset="-122"/>
            </a:endParaRPr>
          </a:p>
        </p:txBody>
      </p:sp>
      <p:sp>
        <p:nvSpPr>
          <p:cNvPr id="96" name="矩形 95">
            <a:extLst>
              <a:ext uri="{FF2B5EF4-FFF2-40B4-BE49-F238E27FC236}">
                <a16:creationId xmlns:a16="http://schemas.microsoft.com/office/drawing/2014/main" id="{BB47F339-7257-45D2-8510-B48523C36CBF}"/>
              </a:ext>
            </a:extLst>
          </p:cNvPr>
          <p:cNvSpPr/>
          <p:nvPr/>
        </p:nvSpPr>
        <p:spPr>
          <a:xfrm>
            <a:off x="117372" y="6284308"/>
            <a:ext cx="11500470" cy="261610"/>
          </a:xfrm>
          <a:prstGeom prst="rect">
            <a:avLst/>
          </a:prstGeom>
        </p:spPr>
        <p:txBody>
          <a:bodyPr wrap="square">
            <a:spAutoFit/>
          </a:bodyPr>
          <a:lstStyle/>
          <a:p>
            <a:r>
              <a:rPr lang="en-US" altLang="zh-CN" sz="1100" dirty="0">
                <a:solidFill>
                  <a:srgbClr val="212328"/>
                </a:solidFill>
                <a:latin typeface="Times" panose="02020603050405020304" pitchFamily="18" charset="0"/>
                <a:cs typeface="Times" panose="02020603050405020304" pitchFamily="18" charset="0"/>
              </a:rPr>
              <a:t>Z. Zhang and L. Dai, “</a:t>
            </a:r>
            <a:r>
              <a:rPr lang="en-US" altLang="zh-CN" sz="1100" dirty="0">
                <a:solidFill>
                  <a:srgbClr val="3333FF"/>
                </a:solidFill>
                <a:latin typeface="Times" panose="02020603050405020304" pitchFamily="18" charset="0"/>
                <a:cs typeface="Times" panose="02020603050405020304" pitchFamily="18" charset="0"/>
              </a:rPr>
              <a:t>Pattern-division multiplexing for continuous-aperture MIMO</a:t>
            </a:r>
            <a:r>
              <a:rPr lang="en-US" altLang="zh-CN" sz="1100" dirty="0">
                <a:solidFill>
                  <a:srgbClr val="212328"/>
                </a:solidFill>
                <a:latin typeface="Times" panose="02020603050405020304" pitchFamily="18" charset="0"/>
                <a:cs typeface="Times" panose="02020603050405020304" pitchFamily="18" charset="0"/>
              </a:rPr>
              <a:t>,” in Proc. </a:t>
            </a:r>
            <a:r>
              <a:rPr lang="en-US" altLang="zh-CN" sz="1100" dirty="0" smtClean="0">
                <a:solidFill>
                  <a:srgbClr val="212328"/>
                </a:solidFill>
                <a:latin typeface="Times" panose="02020603050405020304" pitchFamily="18" charset="0"/>
                <a:cs typeface="Times" panose="02020603050405020304" pitchFamily="18" charset="0"/>
              </a:rPr>
              <a:t>2022 IEEE </a:t>
            </a:r>
            <a:r>
              <a:rPr lang="en-US" altLang="zh-CN" sz="1100" dirty="0">
                <a:solidFill>
                  <a:srgbClr val="212328"/>
                </a:solidFill>
                <a:latin typeface="Times" panose="02020603050405020304" pitchFamily="18" charset="0"/>
                <a:cs typeface="Times" panose="02020603050405020304" pitchFamily="18" charset="0"/>
              </a:rPr>
              <a:t>International Conference on Communications (IEEE ICC’22), Seoul, South Korea, May 2020.</a:t>
            </a:r>
            <a:endParaRPr lang="zh-CN" altLang="en-US" sz="1100" dirty="0">
              <a:solidFill>
                <a:srgbClr val="212328"/>
              </a:solidFill>
              <a:latin typeface="Times" panose="02020603050405020304" pitchFamily="18" charset="0"/>
              <a:cs typeface="Times" panose="02020603050405020304" pitchFamily="18" charset="0"/>
            </a:endParaRPr>
          </a:p>
        </p:txBody>
      </p:sp>
      <p:sp>
        <p:nvSpPr>
          <p:cNvPr id="29" name="Rectangle 4"/>
          <p:cNvSpPr>
            <a:spLocks noChangeArrowheads="1"/>
          </p:cNvSpPr>
          <p:nvPr/>
        </p:nvSpPr>
        <p:spPr bwMode="auto">
          <a:xfrm>
            <a:off x="62077" y="3735040"/>
            <a:ext cx="11252836" cy="8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eaLnBrk="1" hangingPunct="1">
              <a:spcBef>
                <a:spcPts val="600"/>
              </a:spcBef>
              <a:buClr>
                <a:srgbClr val="000000"/>
              </a:buClr>
              <a:buFont typeface="Wingdings" panose="05000000000000000000" pitchFamily="2" charset="2"/>
              <a:buChar char="l"/>
              <a:defRPr/>
            </a:pPr>
            <a:r>
              <a:rPr lang="en-US" altLang="zh-CN" sz="2200" b="1" noProof="1" smtClean="0">
                <a:solidFill>
                  <a:srgbClr val="C00000"/>
                </a:solidFill>
                <a:latin typeface="Times New Roman" panose="02020603050405020304" charset="0"/>
                <a:ea typeface="黑体" panose="02010609060101010101" pitchFamily="49" charset="-122"/>
                <a:cs typeface="Times New Roman" panose="02020603050405020304" charset="0"/>
                <a:sym typeface="+mn-ea"/>
              </a:rPr>
              <a:t>PDM</a:t>
            </a:r>
            <a:r>
              <a:rPr lang="zh-CN" altLang="en-US"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a:t>
            </a: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Problem formulation</a:t>
            </a:r>
            <a:endParaRPr lang="en-US" altLang="zh-CN"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extLst>
      <p:ext uri="{BB962C8B-B14F-4D97-AF65-F5344CB8AC3E}">
        <p14:creationId xmlns:p14="http://schemas.microsoft.com/office/powerpoint/2010/main" val="157642542"/>
      </p:ext>
    </p:extLst>
  </p:cSld>
  <p:clrMapOvr>
    <a:masterClrMapping/>
  </p:clrMapOvr>
  <mc:AlternateContent xmlns:mc="http://schemas.openxmlformats.org/markup-compatibility/2006" xmlns:p14="http://schemas.microsoft.com/office/powerpoint/2010/main">
    <mc:Choice Requires="p14">
      <p:transition p14:dur="0" advTm="11900"/>
    </mc:Choice>
    <mc:Fallback xmlns="">
      <p:transition advTm="119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fade">
                                      <p:cBhvr>
                                        <p:cTn id="53" dur="500"/>
                                        <p:tgtEl>
                                          <p:spTgt spid="9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up)">
                                      <p:cBhvr>
                                        <p:cTn id="5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9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a:extLst>
              <a:ext uri="{FF2B5EF4-FFF2-40B4-BE49-F238E27FC236}">
                <a16:creationId xmlns:a16="http://schemas.microsoft.com/office/drawing/2014/main" id="{8315A88B-BDDA-45B8-99C6-2CD8E7443457}"/>
              </a:ext>
            </a:extLst>
          </p:cNvPr>
          <p:cNvSpPr>
            <a:spLocks noChangeArrowheads="1"/>
          </p:cNvSpPr>
          <p:nvPr/>
        </p:nvSpPr>
        <p:spPr bwMode="auto">
          <a:xfrm>
            <a:off x="1595121" y="1210068"/>
            <a:ext cx="8941691" cy="123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spcBef>
                <a:spcPts val="600"/>
              </a:spcBef>
              <a:buFont typeface="Wingdings" pitchFamily="2" charset="2"/>
              <a:buChar char="l"/>
              <a:defRPr/>
            </a:pPr>
            <a:endPar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Wingdings" pitchFamily="2" charset="2"/>
            </a:endParaRPr>
          </a:p>
        </p:txBody>
      </p:sp>
      <p:sp>
        <p:nvSpPr>
          <p:cNvPr id="45" name="Rectangle 4">
            <a:extLst>
              <a:ext uri="{FF2B5EF4-FFF2-40B4-BE49-F238E27FC236}">
                <a16:creationId xmlns:a16="http://schemas.microsoft.com/office/drawing/2014/main" id="{8315A88B-BDDA-45B8-99C6-2CD8E7443457}"/>
              </a:ext>
            </a:extLst>
          </p:cNvPr>
          <p:cNvSpPr>
            <a:spLocks noChangeArrowheads="1"/>
          </p:cNvSpPr>
          <p:nvPr/>
        </p:nvSpPr>
        <p:spPr bwMode="auto">
          <a:xfrm>
            <a:off x="1548448" y="1071511"/>
            <a:ext cx="8941691" cy="123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spcBef>
                <a:spcPts val="600"/>
              </a:spcBef>
              <a:buFont typeface="Wingdings" pitchFamily="2" charset="2"/>
              <a:buChar char="l"/>
              <a:defRPr/>
            </a:pPr>
            <a:endPar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sym typeface="Wingdings" pitchFamily="2" charset="2"/>
            </a:endParaRPr>
          </a:p>
        </p:txBody>
      </p:sp>
      <p:sp>
        <p:nvSpPr>
          <p:cNvPr id="53" name="Rectangle 4">
            <a:extLst>
              <a:ext uri="{FF2B5EF4-FFF2-40B4-BE49-F238E27FC236}">
                <a16:creationId xmlns:a16="http://schemas.microsoft.com/office/drawing/2014/main" id="{8315A88B-BDDA-45B8-99C6-2CD8E7443457}"/>
              </a:ext>
            </a:extLst>
          </p:cNvPr>
          <p:cNvSpPr>
            <a:spLocks noChangeArrowheads="1"/>
          </p:cNvSpPr>
          <p:nvPr/>
        </p:nvSpPr>
        <p:spPr bwMode="auto">
          <a:xfrm>
            <a:off x="1603210" y="1166419"/>
            <a:ext cx="8886928" cy="85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Bef>
                <a:spcPts val="600"/>
              </a:spcBef>
              <a:defRPr/>
            </a:pPr>
            <a:endParaRPr lang="zh-CN" altLang="en-US"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Wingdings" pitchFamily="2" charset="2"/>
            </a:endParaRPr>
          </a:p>
        </p:txBody>
      </p:sp>
      <p:sp>
        <p:nvSpPr>
          <p:cNvPr id="49" name="Rectangle 4"/>
          <p:cNvSpPr>
            <a:spLocks noChangeArrowheads="1"/>
          </p:cNvSpPr>
          <p:nvPr/>
        </p:nvSpPr>
        <p:spPr bwMode="auto">
          <a:xfrm>
            <a:off x="62077" y="1238635"/>
            <a:ext cx="11252836" cy="8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spcBef>
                <a:spcPts val="600"/>
              </a:spcBef>
              <a:buClr>
                <a:srgbClr val="000000"/>
              </a:buClr>
              <a:buFont typeface="Wingdings" panose="05000000000000000000" pitchFamily="2" charset="2"/>
              <a:buChar char="l"/>
              <a:defRPr/>
            </a:pP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Design </a:t>
            </a:r>
            <a:r>
              <a:rPr lang="en-US" altLang="zh-CN" sz="2200" b="1" noProof="1" smtClean="0">
                <a:solidFill>
                  <a:srgbClr val="C00000"/>
                </a:solidFill>
                <a:latin typeface="Times New Roman" panose="02020603050405020304" charset="0"/>
                <a:ea typeface="黑体" panose="02010609060101010101" pitchFamily="49" charset="-122"/>
                <a:cs typeface="Times New Roman" panose="02020603050405020304" charset="0"/>
                <a:sym typeface="+mn-ea"/>
              </a:rPr>
              <a:t>pattern functions </a:t>
            </a:r>
            <a:r>
              <a:rPr lang="en-US" altLang="zh-CN"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based on </a:t>
            </a:r>
            <a:r>
              <a:rPr lang="en-US" altLang="zh-CN" sz="2200" b="1" noProof="1">
                <a:solidFill>
                  <a:srgbClr val="3333FF"/>
                </a:solidFill>
                <a:latin typeface="Times New Roman" panose="02020603050405020304" charset="0"/>
                <a:ea typeface="黑体" panose="02010609060101010101" pitchFamily="49" charset="-122"/>
                <a:cs typeface="Times New Roman" panose="02020603050405020304" charset="0"/>
                <a:sym typeface="+mn-ea"/>
              </a:rPr>
              <a:t>orthogonal </a:t>
            </a:r>
            <a:r>
              <a:rPr lang="en-US" altLang="zh-CN" sz="2200" b="1" noProof="1" smtClean="0">
                <a:solidFill>
                  <a:srgbClr val="3333FF"/>
                </a:solidFill>
                <a:latin typeface="Times New Roman" panose="02020603050405020304" charset="0"/>
                <a:ea typeface="黑体" panose="02010609060101010101" pitchFamily="49" charset="-122"/>
                <a:cs typeface="Times New Roman" panose="02020603050405020304" charset="0"/>
                <a:sym typeface="+mn-ea"/>
              </a:rPr>
              <a:t>basis functions</a:t>
            </a:r>
            <a:endParaRPr lang="en-US" altLang="zh-CN" sz="2200" b="1" noProof="1">
              <a:solidFill>
                <a:srgbClr val="3333FF"/>
              </a:solidFill>
              <a:latin typeface="Times New Roman" panose="02020603050405020304" charset="0"/>
              <a:ea typeface="黑体" panose="02010609060101010101" pitchFamily="49" charset="-122"/>
              <a:cs typeface="Times New Roman" panose="02020603050405020304" charset="0"/>
              <a:sym typeface="+mn-ea"/>
            </a:endParaRPr>
          </a:p>
        </p:txBody>
      </p:sp>
      <p:sp>
        <p:nvSpPr>
          <p:cNvPr id="56" name="Rectangle 2"/>
          <p:cNvSpPr txBox="1">
            <a:spLocks noChangeArrowheads="1"/>
          </p:cNvSpPr>
          <p:nvPr/>
        </p:nvSpPr>
        <p:spPr bwMode="auto">
          <a:xfrm>
            <a:off x="236560" y="260027"/>
            <a:ext cx="1063464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a:lstStyle>
          <a:p>
            <a:pPr eaLnBrk="1" hangingPunct="1"/>
            <a:r>
              <a:rPr lang="en-US" altLang="zh-CN" sz="4000" dirty="0" smtClean="0">
                <a:solidFill>
                  <a:srgbClr val="002060"/>
                </a:solidFill>
                <a:latin typeface="Times" panose="02020603050405020304" pitchFamily="18" charset="0"/>
                <a:ea typeface="黑体" panose="02010609060101010101" pitchFamily="49" charset="-122"/>
                <a:cs typeface="Times" panose="02020603050405020304" pitchFamily="18" charset="0"/>
              </a:rPr>
              <a:t>PDM</a:t>
            </a:r>
            <a:r>
              <a:rPr lang="zh-CN" altLang="en-US" sz="4000" dirty="0" smtClean="0">
                <a:solidFill>
                  <a:srgbClr val="002060"/>
                </a:solidFill>
                <a:latin typeface="Times" panose="02020603050405020304" pitchFamily="18" charset="0"/>
                <a:ea typeface="黑体" panose="02010609060101010101" pitchFamily="49" charset="-122"/>
                <a:cs typeface="Times" panose="02020603050405020304" pitchFamily="18" charset="0"/>
              </a:rPr>
              <a:t>：</a:t>
            </a:r>
            <a:r>
              <a:rPr lang="en-US" altLang="zh-CN" sz="4000" dirty="0" smtClean="0">
                <a:solidFill>
                  <a:srgbClr val="002060"/>
                </a:solidFill>
                <a:latin typeface="Times" panose="02020603050405020304" pitchFamily="18" charset="0"/>
                <a:ea typeface="黑体" panose="02010609060101010101" pitchFamily="49" charset="-122"/>
                <a:cs typeface="Times" panose="02020603050405020304" pitchFamily="18" charset="0"/>
              </a:rPr>
              <a:t>Pattern design</a:t>
            </a:r>
            <a:endParaRPr lang="zh-CN" altLang="en-US" sz="4000" kern="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7" name="对象 26">
            <a:extLst>
              <a:ext uri="{FF2B5EF4-FFF2-40B4-BE49-F238E27FC236}">
                <a16:creationId xmlns:a16="http://schemas.microsoft.com/office/drawing/2014/main" id="{B43AD7E0-F34A-4715-AF60-F0F6EDED90B3}"/>
              </a:ext>
            </a:extLst>
          </p:cNvPr>
          <p:cNvGraphicFramePr>
            <a:graphicFrameLocks noChangeAspect="1"/>
          </p:cNvGraphicFramePr>
          <p:nvPr>
            <p:extLst>
              <p:ext uri="{D42A27DB-BD31-4B8C-83A1-F6EECF244321}">
                <p14:modId xmlns:p14="http://schemas.microsoft.com/office/powerpoint/2010/main" val="3063626225"/>
              </p:ext>
            </p:extLst>
          </p:nvPr>
        </p:nvGraphicFramePr>
        <p:xfrm>
          <a:off x="6065966" y="1796176"/>
          <a:ext cx="3007637" cy="714379"/>
        </p:xfrm>
        <a:graphic>
          <a:graphicData uri="http://schemas.openxmlformats.org/presentationml/2006/ole">
            <mc:AlternateContent xmlns:mc="http://schemas.openxmlformats.org/markup-compatibility/2006">
              <mc:Choice xmlns:v="urn:schemas-microsoft-com:vml" Requires="v">
                <p:oleObj spid="_x0000_s9646" name="Equation" r:id="rId5" imgW="1828800" imgH="431640" progId="Equation.DSMT4">
                  <p:embed/>
                </p:oleObj>
              </mc:Choice>
              <mc:Fallback>
                <p:oleObj name="Equation" r:id="rId5" imgW="1828800" imgH="431640" progId="Equation.DSMT4">
                  <p:embed/>
                  <p:pic>
                    <p:nvPicPr>
                      <p:cNvPr id="27" name="对象 26">
                        <a:extLst>
                          <a:ext uri="{FF2B5EF4-FFF2-40B4-BE49-F238E27FC236}">
                            <a16:creationId xmlns:a16="http://schemas.microsoft.com/office/drawing/2014/main" id="{B43AD7E0-F34A-4715-AF60-F0F6EDED90B3}"/>
                          </a:ext>
                        </a:extLst>
                      </p:cNvPr>
                      <p:cNvPicPr/>
                      <p:nvPr/>
                    </p:nvPicPr>
                    <p:blipFill>
                      <a:blip r:embed="rId6"/>
                      <a:stretch>
                        <a:fillRect/>
                      </a:stretch>
                    </p:blipFill>
                    <p:spPr>
                      <a:xfrm>
                        <a:off x="6065966" y="1796176"/>
                        <a:ext cx="3007637" cy="714379"/>
                      </a:xfrm>
                      <a:prstGeom prst="rect">
                        <a:avLst/>
                      </a:prstGeom>
                    </p:spPr>
                  </p:pic>
                </p:oleObj>
              </mc:Fallback>
            </mc:AlternateContent>
          </a:graphicData>
        </a:graphic>
      </p:graphicFrame>
      <p:sp>
        <p:nvSpPr>
          <p:cNvPr id="28" name="矩形 27">
            <a:extLst>
              <a:ext uri="{FF2B5EF4-FFF2-40B4-BE49-F238E27FC236}">
                <a16:creationId xmlns:a16="http://schemas.microsoft.com/office/drawing/2014/main" id="{622B6198-9A94-48DA-972D-FEFC6539732E}"/>
              </a:ext>
            </a:extLst>
          </p:cNvPr>
          <p:cNvSpPr/>
          <p:nvPr/>
        </p:nvSpPr>
        <p:spPr>
          <a:xfrm>
            <a:off x="1478850" y="1894028"/>
            <a:ext cx="6819014" cy="400110"/>
          </a:xfrm>
          <a:prstGeom prst="rect">
            <a:avLst/>
          </a:prstGeom>
        </p:spPr>
        <p:txBody>
          <a:bodyPr wrap="square">
            <a:spAutoFit/>
          </a:bodyPr>
          <a:lstStyle/>
          <a:p>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Orthogonal </a:t>
            </a:r>
            <a:r>
              <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rPr>
              <a:t>basis projection of </a:t>
            </a:r>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patterns</a:t>
            </a:r>
            <a:r>
              <a:rPr lang="zh-CN" altLang="en-US"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graphicFrame>
        <p:nvGraphicFramePr>
          <p:cNvPr id="29" name="对象 28">
            <a:extLst>
              <a:ext uri="{FF2B5EF4-FFF2-40B4-BE49-F238E27FC236}">
                <a16:creationId xmlns:a16="http://schemas.microsoft.com/office/drawing/2014/main" id="{179A5CA8-E284-4ED7-8561-97519C2E4431}"/>
              </a:ext>
            </a:extLst>
          </p:cNvPr>
          <p:cNvGraphicFramePr>
            <a:graphicFrameLocks noChangeAspect="1"/>
          </p:cNvGraphicFramePr>
          <p:nvPr>
            <p:extLst>
              <p:ext uri="{D42A27DB-BD31-4B8C-83A1-F6EECF244321}">
                <p14:modId xmlns:p14="http://schemas.microsoft.com/office/powerpoint/2010/main" val="1855101250"/>
              </p:ext>
            </p:extLst>
          </p:nvPr>
        </p:nvGraphicFramePr>
        <p:xfrm>
          <a:off x="6065966" y="2544231"/>
          <a:ext cx="3274027" cy="804278"/>
        </p:xfrm>
        <a:graphic>
          <a:graphicData uri="http://schemas.openxmlformats.org/presentationml/2006/ole">
            <mc:AlternateContent xmlns:mc="http://schemas.openxmlformats.org/markup-compatibility/2006">
              <mc:Choice xmlns:v="urn:schemas-microsoft-com:vml" Requires="v">
                <p:oleObj spid="_x0000_s9647" name="Equation" r:id="rId7" imgW="1866600" imgH="457200" progId="Equation.DSMT4">
                  <p:embed/>
                </p:oleObj>
              </mc:Choice>
              <mc:Fallback>
                <p:oleObj name="Equation" r:id="rId7" imgW="1866600" imgH="457200" progId="Equation.DSMT4">
                  <p:embed/>
                  <p:pic>
                    <p:nvPicPr>
                      <p:cNvPr id="29" name="对象 28">
                        <a:extLst>
                          <a:ext uri="{FF2B5EF4-FFF2-40B4-BE49-F238E27FC236}">
                            <a16:creationId xmlns:a16="http://schemas.microsoft.com/office/drawing/2014/main" id="{179A5CA8-E284-4ED7-8561-97519C2E4431}"/>
                          </a:ext>
                        </a:extLst>
                      </p:cNvPr>
                      <p:cNvPicPr/>
                      <p:nvPr/>
                    </p:nvPicPr>
                    <p:blipFill>
                      <a:blip r:embed="rId8"/>
                      <a:stretch>
                        <a:fillRect/>
                      </a:stretch>
                    </p:blipFill>
                    <p:spPr>
                      <a:xfrm>
                        <a:off x="6065966" y="2544231"/>
                        <a:ext cx="3274027" cy="804278"/>
                      </a:xfrm>
                      <a:prstGeom prst="rect">
                        <a:avLst/>
                      </a:prstGeom>
                    </p:spPr>
                  </p:pic>
                </p:oleObj>
              </mc:Fallback>
            </mc:AlternateContent>
          </a:graphicData>
        </a:graphic>
      </p:graphicFrame>
      <p:sp>
        <p:nvSpPr>
          <p:cNvPr id="30" name="矩形 29">
            <a:extLst>
              <a:ext uri="{FF2B5EF4-FFF2-40B4-BE49-F238E27FC236}">
                <a16:creationId xmlns:a16="http://schemas.microsoft.com/office/drawing/2014/main" id="{6334DB87-077C-4D51-B2DC-3125D0983ECC}"/>
              </a:ext>
            </a:extLst>
          </p:cNvPr>
          <p:cNvSpPr/>
          <p:nvPr/>
        </p:nvSpPr>
        <p:spPr>
          <a:xfrm>
            <a:off x="3453987" y="4273386"/>
            <a:ext cx="3431249" cy="400110"/>
          </a:xfrm>
          <a:prstGeom prst="rect">
            <a:avLst/>
          </a:prstGeom>
        </p:spPr>
        <p:txBody>
          <a:bodyPr wrap="square">
            <a:spAutoFit/>
          </a:bodyPr>
          <a:lstStyle/>
          <a:p>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Electric field</a:t>
            </a:r>
            <a:r>
              <a:rPr lang="zh-CN" altLang="en-US"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sp>
        <p:nvSpPr>
          <p:cNvPr id="31" name="矩形 30">
            <a:extLst>
              <a:ext uri="{FF2B5EF4-FFF2-40B4-BE49-F238E27FC236}">
                <a16:creationId xmlns:a16="http://schemas.microsoft.com/office/drawing/2014/main" id="{1CC5021C-B9F3-4958-8F78-56C8926018F4}"/>
              </a:ext>
            </a:extLst>
          </p:cNvPr>
          <p:cNvSpPr/>
          <p:nvPr/>
        </p:nvSpPr>
        <p:spPr>
          <a:xfrm>
            <a:off x="2854920" y="2700948"/>
            <a:ext cx="3164373" cy="400110"/>
          </a:xfrm>
          <a:prstGeom prst="rect">
            <a:avLst/>
          </a:prstGeom>
        </p:spPr>
        <p:txBody>
          <a:bodyPr wrap="square">
            <a:spAutoFit/>
          </a:bodyPr>
          <a:lstStyle/>
          <a:p>
            <a:r>
              <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rPr>
              <a:t>Orthogonal basis </a:t>
            </a:r>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functions</a:t>
            </a:r>
            <a:r>
              <a:rPr lang="zh-CN" altLang="en-US"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graphicFrame>
        <p:nvGraphicFramePr>
          <p:cNvPr id="32" name="对象 31">
            <a:extLst>
              <a:ext uri="{FF2B5EF4-FFF2-40B4-BE49-F238E27FC236}">
                <a16:creationId xmlns:a16="http://schemas.microsoft.com/office/drawing/2014/main" id="{2788EFA7-3A70-4C44-8C55-833386EAEE9F}"/>
              </a:ext>
            </a:extLst>
          </p:cNvPr>
          <p:cNvGraphicFramePr>
            <a:graphicFrameLocks noChangeAspect="1"/>
          </p:cNvGraphicFramePr>
          <p:nvPr>
            <p:extLst>
              <p:ext uri="{D42A27DB-BD31-4B8C-83A1-F6EECF244321}">
                <p14:modId xmlns:p14="http://schemas.microsoft.com/office/powerpoint/2010/main" val="3190669761"/>
              </p:ext>
            </p:extLst>
          </p:nvPr>
        </p:nvGraphicFramePr>
        <p:xfrm>
          <a:off x="5369427" y="4040508"/>
          <a:ext cx="3459101" cy="804858"/>
        </p:xfrm>
        <a:graphic>
          <a:graphicData uri="http://schemas.openxmlformats.org/presentationml/2006/ole">
            <mc:AlternateContent xmlns:mc="http://schemas.openxmlformats.org/markup-compatibility/2006">
              <mc:Choice xmlns:v="urn:schemas-microsoft-com:vml" Requires="v">
                <p:oleObj spid="_x0000_s9648" name="Equation" r:id="rId9" imgW="1866600" imgH="431640" progId="Equation.DSMT4">
                  <p:embed/>
                </p:oleObj>
              </mc:Choice>
              <mc:Fallback>
                <p:oleObj name="Equation" r:id="rId9" imgW="1866600" imgH="431640" progId="Equation.DSMT4">
                  <p:embed/>
                  <p:pic>
                    <p:nvPicPr>
                      <p:cNvPr id="32" name="对象 31">
                        <a:extLst>
                          <a:ext uri="{FF2B5EF4-FFF2-40B4-BE49-F238E27FC236}">
                            <a16:creationId xmlns:a16="http://schemas.microsoft.com/office/drawing/2014/main" id="{2788EFA7-3A70-4C44-8C55-833386EAEE9F}"/>
                          </a:ext>
                        </a:extLst>
                      </p:cNvPr>
                      <p:cNvPicPr/>
                      <p:nvPr/>
                    </p:nvPicPr>
                    <p:blipFill>
                      <a:blip r:embed="rId10"/>
                      <a:stretch>
                        <a:fillRect/>
                      </a:stretch>
                    </p:blipFill>
                    <p:spPr>
                      <a:xfrm>
                        <a:off x="5369427" y="4040508"/>
                        <a:ext cx="3459101" cy="804858"/>
                      </a:xfrm>
                      <a:prstGeom prst="rect">
                        <a:avLst/>
                      </a:prstGeom>
                    </p:spPr>
                  </p:pic>
                </p:oleObj>
              </mc:Fallback>
            </mc:AlternateContent>
          </a:graphicData>
        </a:graphic>
      </p:graphicFrame>
      <p:sp>
        <p:nvSpPr>
          <p:cNvPr id="33" name="矩形 32">
            <a:extLst>
              <a:ext uri="{FF2B5EF4-FFF2-40B4-BE49-F238E27FC236}">
                <a16:creationId xmlns:a16="http://schemas.microsoft.com/office/drawing/2014/main" id="{188A1E8E-2924-424E-BB37-4E52E1D0CE82}"/>
              </a:ext>
            </a:extLst>
          </p:cNvPr>
          <p:cNvSpPr/>
          <p:nvPr/>
        </p:nvSpPr>
        <p:spPr>
          <a:xfrm>
            <a:off x="3093682" y="5035099"/>
            <a:ext cx="2925611" cy="400110"/>
          </a:xfrm>
          <a:prstGeom prst="rect">
            <a:avLst/>
          </a:prstGeom>
        </p:spPr>
        <p:txBody>
          <a:bodyPr wrap="square">
            <a:spAutoFit/>
          </a:bodyPr>
          <a:lstStyle/>
          <a:p>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Power constraint</a:t>
            </a:r>
            <a:r>
              <a:rPr lang="zh-CN" altLang="en-US"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graphicFrame>
        <p:nvGraphicFramePr>
          <p:cNvPr id="34" name="对象 33">
            <a:extLst>
              <a:ext uri="{FF2B5EF4-FFF2-40B4-BE49-F238E27FC236}">
                <a16:creationId xmlns:a16="http://schemas.microsoft.com/office/drawing/2014/main" id="{191741CA-093A-46D8-9B5D-2D181AD63168}"/>
              </a:ext>
            </a:extLst>
          </p:cNvPr>
          <p:cNvGraphicFramePr>
            <a:graphicFrameLocks noChangeAspect="1"/>
          </p:cNvGraphicFramePr>
          <p:nvPr>
            <p:extLst>
              <p:ext uri="{D42A27DB-BD31-4B8C-83A1-F6EECF244321}">
                <p14:modId xmlns:p14="http://schemas.microsoft.com/office/powerpoint/2010/main" val="3583250849"/>
              </p:ext>
            </p:extLst>
          </p:nvPr>
        </p:nvGraphicFramePr>
        <p:xfrm>
          <a:off x="5425762" y="4880916"/>
          <a:ext cx="2918948" cy="804857"/>
        </p:xfrm>
        <a:graphic>
          <a:graphicData uri="http://schemas.openxmlformats.org/presentationml/2006/ole">
            <mc:AlternateContent xmlns:mc="http://schemas.openxmlformats.org/markup-compatibility/2006">
              <mc:Choice xmlns:v="urn:schemas-microsoft-com:vml" Requires="v">
                <p:oleObj spid="_x0000_s9649" name="Equation" r:id="rId11" imgW="1574640" imgH="431640" progId="Equation.DSMT4">
                  <p:embed/>
                </p:oleObj>
              </mc:Choice>
              <mc:Fallback>
                <p:oleObj name="Equation" r:id="rId11" imgW="1574640" imgH="431640" progId="Equation.DSMT4">
                  <p:embed/>
                  <p:pic>
                    <p:nvPicPr>
                      <p:cNvPr id="34" name="对象 33">
                        <a:extLst>
                          <a:ext uri="{FF2B5EF4-FFF2-40B4-BE49-F238E27FC236}">
                            <a16:creationId xmlns:a16="http://schemas.microsoft.com/office/drawing/2014/main" id="{191741CA-093A-46D8-9B5D-2D181AD63168}"/>
                          </a:ext>
                        </a:extLst>
                      </p:cNvPr>
                      <p:cNvPicPr/>
                      <p:nvPr/>
                    </p:nvPicPr>
                    <p:blipFill>
                      <a:blip r:embed="rId12"/>
                      <a:stretch>
                        <a:fillRect/>
                      </a:stretch>
                    </p:blipFill>
                    <p:spPr>
                      <a:xfrm>
                        <a:off x="5425762" y="4880916"/>
                        <a:ext cx="2918948" cy="804857"/>
                      </a:xfrm>
                      <a:prstGeom prst="rect">
                        <a:avLst/>
                      </a:prstGeom>
                    </p:spPr>
                  </p:pic>
                </p:oleObj>
              </mc:Fallback>
            </mc:AlternateContent>
          </a:graphicData>
        </a:graphic>
      </p:graphicFrame>
      <p:sp>
        <p:nvSpPr>
          <p:cNvPr id="37" name="矩形 36">
            <a:extLst>
              <a:ext uri="{FF2B5EF4-FFF2-40B4-BE49-F238E27FC236}">
                <a16:creationId xmlns:a16="http://schemas.microsoft.com/office/drawing/2014/main" id="{C3F1C4C3-1C1E-4219-BC69-85878E80BD5B}"/>
              </a:ext>
            </a:extLst>
          </p:cNvPr>
          <p:cNvSpPr/>
          <p:nvPr/>
        </p:nvSpPr>
        <p:spPr>
          <a:xfrm>
            <a:off x="62077" y="6284308"/>
            <a:ext cx="11555765" cy="261610"/>
          </a:xfrm>
          <a:prstGeom prst="rect">
            <a:avLst/>
          </a:prstGeom>
        </p:spPr>
        <p:txBody>
          <a:bodyPr wrap="square">
            <a:spAutoFit/>
          </a:bodyPr>
          <a:lstStyle/>
          <a:p>
            <a:r>
              <a:rPr lang="en-US" altLang="zh-CN" sz="1100" dirty="0">
                <a:solidFill>
                  <a:srgbClr val="212328"/>
                </a:solidFill>
                <a:latin typeface="Times" panose="02020603050405020304" pitchFamily="18" charset="0"/>
                <a:cs typeface="Times" panose="02020603050405020304" pitchFamily="18" charset="0"/>
              </a:rPr>
              <a:t>Z. Zhang and L. Dai, “</a:t>
            </a:r>
            <a:r>
              <a:rPr lang="en-US" altLang="zh-CN" sz="1100" dirty="0">
                <a:solidFill>
                  <a:srgbClr val="3333FF"/>
                </a:solidFill>
                <a:latin typeface="Times" panose="02020603050405020304" pitchFamily="18" charset="0"/>
                <a:cs typeface="Times" panose="02020603050405020304" pitchFamily="18" charset="0"/>
              </a:rPr>
              <a:t>Pattern-division multiplexing for continuous-aperture MIMO</a:t>
            </a:r>
            <a:r>
              <a:rPr lang="en-US" altLang="zh-CN" sz="1100" dirty="0">
                <a:solidFill>
                  <a:srgbClr val="212328"/>
                </a:solidFill>
                <a:latin typeface="Times" panose="02020603050405020304" pitchFamily="18" charset="0"/>
                <a:cs typeface="Times" panose="02020603050405020304" pitchFamily="18" charset="0"/>
              </a:rPr>
              <a:t>,” in Proc. 2022 IEEE International Conference on Communications (IEEE ICC’22), Seoul, South Korea, May 2020.</a:t>
            </a:r>
            <a:endParaRPr lang="zh-CN" altLang="en-US" sz="1100" dirty="0">
              <a:solidFill>
                <a:srgbClr val="212328"/>
              </a:solidFill>
              <a:latin typeface="Times" panose="02020603050405020304" pitchFamily="18" charset="0"/>
              <a:cs typeface="Times" panose="02020603050405020304" pitchFamily="18" charset="0"/>
            </a:endParaRPr>
          </a:p>
        </p:txBody>
      </p:sp>
      <p:sp>
        <p:nvSpPr>
          <p:cNvPr id="46" name="圆角矩形 31">
            <a:extLst>
              <a:ext uri="{FF2B5EF4-FFF2-40B4-BE49-F238E27FC236}">
                <a16:creationId xmlns:a16="http://schemas.microsoft.com/office/drawing/2014/main" id="{32BF00F8-EEF1-45D4-A8B5-096209486DE0}"/>
              </a:ext>
            </a:extLst>
          </p:cNvPr>
          <p:cNvSpPr>
            <a:spLocks noChangeArrowheads="1"/>
          </p:cNvSpPr>
          <p:nvPr/>
        </p:nvSpPr>
        <p:spPr bwMode="auto">
          <a:xfrm>
            <a:off x="2288776" y="5707007"/>
            <a:ext cx="7554380" cy="456553"/>
          </a:xfrm>
          <a:prstGeom prst="roundRect">
            <a:avLst>
              <a:gd name="adj" fmla="val 27528"/>
            </a:avLst>
          </a:prstGeom>
          <a:solidFill>
            <a:srgbClr val="C00000"/>
          </a:solidFill>
          <a:ln>
            <a:noFill/>
          </a:ln>
        </p:spPr>
        <p:txBody>
          <a:bodyPr anchor="ctr"/>
          <a:lstStyle>
            <a:lvl1pPr>
              <a:spcBef>
                <a:spcPct val="20000"/>
              </a:spcBef>
              <a:buFont typeface="Wingdings" panose="05000000000000000000" pitchFamily="2" charset="2"/>
              <a:buChar char="l"/>
              <a:defRPr sz="2800">
                <a:solidFill>
                  <a:srgbClr val="000000"/>
                </a:solidFill>
                <a:latin typeface="Arial" panose="020B0604020202020204" pitchFamily="34" charset="0"/>
                <a:ea typeface="宋体" panose="02010600030101010101" pitchFamily="2" charset="-122"/>
              </a:defRPr>
            </a:lvl1pPr>
            <a:lvl2pPr marL="742950" indent="-285750">
              <a:spcBef>
                <a:spcPct val="20000"/>
              </a:spcBef>
              <a:buFont typeface="Wingdings" panose="05000000000000000000" pitchFamily="2" charset="2"/>
              <a:buChar char="–"/>
              <a:defRPr sz="2400">
                <a:solidFill>
                  <a:srgbClr val="000000"/>
                </a:solidFill>
                <a:latin typeface="Arial" panose="020B0604020202020204" pitchFamily="34" charset="0"/>
                <a:ea typeface="宋体" panose="02010600030101010101" pitchFamily="2" charset="-122"/>
              </a:defRPr>
            </a:lvl2pPr>
            <a:lvl3pPr marL="11430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3pPr>
            <a:lvl4pPr marL="1600200" indent="-228600">
              <a:spcBef>
                <a:spcPct val="20000"/>
              </a:spcBef>
              <a:buFont typeface="Wingdings" panose="05000000000000000000" pitchFamily="2" charset="2"/>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9pPr>
          </a:lstStyle>
          <a:p>
            <a:pPr algn="ctr">
              <a:spcBef>
                <a:spcPct val="0"/>
              </a:spcBef>
              <a:buNone/>
            </a:pPr>
            <a:r>
              <a:rPr lang="en-US" altLang="zh-CN" sz="2400" b="1" dirty="0" smtClean="0">
                <a:solidFill>
                  <a:srgbClr val="FFFF00"/>
                </a:solidFill>
                <a:latin typeface="Times New Roman" panose="02020603050405020304" pitchFamily="18" charset="0"/>
                <a:ea typeface="黑体" panose="02010609060101010101" pitchFamily="49" charset="-122"/>
              </a:rPr>
              <a:t>A general pattern design method</a:t>
            </a:r>
            <a:r>
              <a:rPr lang="en-US" altLang="zh-CN" sz="2400" b="1" dirty="0" smtClean="0">
                <a:solidFill>
                  <a:schemeClr val="bg1"/>
                </a:solidFill>
                <a:latin typeface="Times New Roman" panose="02020603050405020304" pitchFamily="18" charset="0"/>
                <a:ea typeface="黑体" panose="02010609060101010101" pitchFamily="49" charset="-122"/>
              </a:rPr>
              <a:t> for CAP-MIMO</a:t>
            </a:r>
            <a:endParaRPr lang="zh-CN" altLang="en-US" sz="2400" b="1" dirty="0">
              <a:solidFill>
                <a:srgbClr val="FFFF00"/>
              </a:solidFill>
              <a:latin typeface="Times New Roman" panose="02020603050405020304" pitchFamily="18" charset="0"/>
              <a:ea typeface="黑体" panose="02010609060101010101" pitchFamily="49" charset="-122"/>
            </a:endParaRPr>
          </a:p>
        </p:txBody>
      </p:sp>
      <p:sp>
        <p:nvSpPr>
          <p:cNvPr id="21" name="Rectangle 4"/>
          <p:cNvSpPr>
            <a:spLocks noChangeArrowheads="1"/>
          </p:cNvSpPr>
          <p:nvPr/>
        </p:nvSpPr>
        <p:spPr bwMode="auto">
          <a:xfrm>
            <a:off x="62077" y="3478404"/>
            <a:ext cx="11252836" cy="8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spcBef>
                <a:spcPts val="600"/>
              </a:spcBef>
              <a:buClr>
                <a:srgbClr val="000000"/>
              </a:buClr>
              <a:buFont typeface="Wingdings" panose="05000000000000000000" pitchFamily="2" charset="2"/>
              <a:buChar char="l"/>
              <a:defRPr/>
            </a:pP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The design of </a:t>
            </a:r>
            <a:r>
              <a:rPr lang="en-US" altLang="zh-CN" sz="2200" b="1" noProof="1" smtClean="0">
                <a:solidFill>
                  <a:srgbClr val="C00000"/>
                </a:solidFill>
                <a:latin typeface="Times New Roman" panose="02020603050405020304" charset="0"/>
                <a:ea typeface="黑体" panose="02010609060101010101" pitchFamily="49" charset="-122"/>
                <a:cs typeface="Times New Roman" panose="02020603050405020304" charset="0"/>
                <a:sym typeface="+mn-ea"/>
              </a:rPr>
              <a:t>pattern functions</a:t>
            </a: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 is </a:t>
            </a:r>
            <a:r>
              <a:rPr lang="en-US" altLang="zh-CN" sz="22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transformed </a:t>
            </a:r>
            <a:r>
              <a:rPr lang="en-US" altLang="zh-CN" sz="2200" b="1" noProof="1" smtClean="0">
                <a:solidFill>
                  <a:srgbClr val="000000"/>
                </a:solidFill>
                <a:latin typeface="Times New Roman" panose="02020603050405020304" charset="0"/>
                <a:ea typeface="黑体" panose="02010609060101010101" pitchFamily="49" charset="-122"/>
                <a:cs typeface="Times New Roman" panose="02020603050405020304" charset="0"/>
                <a:sym typeface="+mn-ea"/>
              </a:rPr>
              <a:t>to that of </a:t>
            </a:r>
            <a:r>
              <a:rPr lang="en-US" altLang="zh-CN" sz="2200" b="1" noProof="1">
                <a:solidFill>
                  <a:srgbClr val="C00000"/>
                </a:solidFill>
                <a:latin typeface="Times New Roman" panose="02020603050405020304" charset="0"/>
                <a:ea typeface="黑体" panose="02010609060101010101" pitchFamily="49" charset="-122"/>
                <a:cs typeface="Times New Roman" panose="02020603050405020304" charset="0"/>
                <a:sym typeface="+mn-ea"/>
              </a:rPr>
              <a:t>projection </a:t>
            </a:r>
            <a:r>
              <a:rPr lang="en-US" altLang="zh-CN" sz="2200" b="1" noProof="1" smtClean="0">
                <a:solidFill>
                  <a:srgbClr val="C00000"/>
                </a:solidFill>
                <a:latin typeface="Times New Roman" panose="02020603050405020304" charset="0"/>
                <a:ea typeface="黑体" panose="02010609060101010101" pitchFamily="49" charset="-122"/>
                <a:cs typeface="Times New Roman" panose="02020603050405020304" charset="0"/>
                <a:sym typeface="+mn-ea"/>
              </a:rPr>
              <a:t>lengths</a:t>
            </a:r>
            <a:endParaRPr lang="zh-CN" altLang="en-US" sz="2200" b="1" noProof="1">
              <a:solidFill>
                <a:srgbClr val="C00000"/>
              </a:solidFill>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extLst>
      <p:ext uri="{BB962C8B-B14F-4D97-AF65-F5344CB8AC3E}">
        <p14:creationId xmlns:p14="http://schemas.microsoft.com/office/powerpoint/2010/main" val="3844583460"/>
      </p:ext>
    </p:extLst>
  </p:cSld>
  <p:clrMapOvr>
    <a:masterClrMapping/>
  </p:clrMapOvr>
  <mc:AlternateContent xmlns:mc="http://schemas.openxmlformats.org/markup-compatibility/2006" xmlns:p14="http://schemas.microsoft.com/office/powerpoint/2010/main">
    <mc:Choice Requires="p14">
      <p:transition p14:dur="0" advTm="11900"/>
    </mc:Choice>
    <mc:Fallback xmlns="">
      <p:transition advTm="119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46"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a:extLst>
              <a:ext uri="{FF2B5EF4-FFF2-40B4-BE49-F238E27FC236}">
                <a16:creationId xmlns:a16="http://schemas.microsoft.com/office/drawing/2014/main" id="{8315A88B-BDDA-45B8-99C6-2CD8E7443457}"/>
              </a:ext>
            </a:extLst>
          </p:cNvPr>
          <p:cNvSpPr>
            <a:spLocks noChangeArrowheads="1"/>
          </p:cNvSpPr>
          <p:nvPr/>
        </p:nvSpPr>
        <p:spPr bwMode="auto">
          <a:xfrm>
            <a:off x="1595121" y="1210068"/>
            <a:ext cx="8941691" cy="123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spcBef>
                <a:spcPts val="600"/>
              </a:spcBef>
              <a:buFont typeface="Wingdings" pitchFamily="2" charset="2"/>
              <a:buChar char="l"/>
              <a:defRPr/>
            </a:pPr>
            <a:endPar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Wingdings" pitchFamily="2" charset="2"/>
            </a:endParaRPr>
          </a:p>
        </p:txBody>
      </p:sp>
      <p:sp>
        <p:nvSpPr>
          <p:cNvPr id="45" name="Rectangle 4">
            <a:extLst>
              <a:ext uri="{FF2B5EF4-FFF2-40B4-BE49-F238E27FC236}">
                <a16:creationId xmlns:a16="http://schemas.microsoft.com/office/drawing/2014/main" id="{8315A88B-BDDA-45B8-99C6-2CD8E7443457}"/>
              </a:ext>
            </a:extLst>
          </p:cNvPr>
          <p:cNvSpPr>
            <a:spLocks noChangeArrowheads="1"/>
          </p:cNvSpPr>
          <p:nvPr/>
        </p:nvSpPr>
        <p:spPr bwMode="auto">
          <a:xfrm>
            <a:off x="1548448" y="1071511"/>
            <a:ext cx="8941691" cy="123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spcBef>
                <a:spcPts val="600"/>
              </a:spcBef>
              <a:buFont typeface="Wingdings" pitchFamily="2" charset="2"/>
              <a:buChar char="l"/>
              <a:defRPr/>
            </a:pPr>
            <a:endParaRPr lang="en-US" altLang="zh-CN"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sym typeface="Wingdings" pitchFamily="2" charset="2"/>
            </a:endParaRPr>
          </a:p>
        </p:txBody>
      </p:sp>
      <p:sp>
        <p:nvSpPr>
          <p:cNvPr id="53" name="Rectangle 4">
            <a:extLst>
              <a:ext uri="{FF2B5EF4-FFF2-40B4-BE49-F238E27FC236}">
                <a16:creationId xmlns:a16="http://schemas.microsoft.com/office/drawing/2014/main" id="{8315A88B-BDDA-45B8-99C6-2CD8E7443457}"/>
              </a:ext>
            </a:extLst>
          </p:cNvPr>
          <p:cNvSpPr>
            <a:spLocks noChangeArrowheads="1"/>
          </p:cNvSpPr>
          <p:nvPr/>
        </p:nvSpPr>
        <p:spPr bwMode="auto">
          <a:xfrm>
            <a:off x="1603210" y="1166419"/>
            <a:ext cx="8886928" cy="85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Bef>
                <a:spcPts val="600"/>
              </a:spcBef>
              <a:defRPr/>
            </a:pPr>
            <a:endParaRPr lang="zh-CN" altLang="en-US"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Wingdings" pitchFamily="2" charset="2"/>
            </a:endParaRPr>
          </a:p>
        </p:txBody>
      </p:sp>
      <p:sp>
        <p:nvSpPr>
          <p:cNvPr id="49" name="Rectangle 4"/>
          <p:cNvSpPr>
            <a:spLocks noChangeArrowheads="1"/>
          </p:cNvSpPr>
          <p:nvPr/>
        </p:nvSpPr>
        <p:spPr bwMode="auto">
          <a:xfrm>
            <a:off x="62077" y="1238635"/>
            <a:ext cx="11252836" cy="131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eaLnBrk="1" hangingPunct="1">
              <a:spcBef>
                <a:spcPts val="600"/>
              </a:spcBef>
              <a:buClr>
                <a:srgbClr val="000000"/>
              </a:buClr>
              <a:buFont typeface="Wingdings" panose="05000000000000000000" pitchFamily="2" charset="2"/>
              <a:buChar char="l"/>
              <a:defRPr/>
            </a:pPr>
            <a:r>
              <a:rPr lang="en-US" altLang="zh-CN" sz="2200" b="1" noProof="1" smtClean="0">
                <a:solidFill>
                  <a:srgbClr val="C00000"/>
                </a:solidFill>
                <a:latin typeface="Times New Roman" panose="02020603050405020304" charset="0"/>
                <a:ea typeface="黑体" panose="02010609060101010101" pitchFamily="49" charset="-122"/>
                <a:cs typeface="Times New Roman" panose="02020603050405020304" charset="0"/>
                <a:sym typeface="+mn-ea"/>
              </a:rPr>
              <a:t>Simulation scenario</a:t>
            </a:r>
            <a:endParaRPr lang="en-US" altLang="zh-CN" sz="2200" b="1" noProof="1">
              <a:solidFill>
                <a:srgbClr val="C00000"/>
              </a:solidFill>
              <a:latin typeface="Times New Roman" panose="02020603050405020304" charset="0"/>
              <a:ea typeface="黑体" panose="02010609060101010101" pitchFamily="49" charset="-122"/>
              <a:cs typeface="Times New Roman" panose="02020603050405020304" charset="0"/>
              <a:sym typeface="+mn-ea"/>
            </a:endParaRPr>
          </a:p>
          <a:p>
            <a:pPr marL="742950" lvl="2" indent="-342900" eaLnBrk="1" hangingPunct="1">
              <a:spcBef>
                <a:spcPts val="600"/>
              </a:spcBef>
              <a:buClr>
                <a:srgbClr val="000000"/>
              </a:buClr>
              <a:buFont typeface="Wingdings" panose="05000000000000000000" pitchFamily="2" charset="2"/>
              <a:buChar char="Ø"/>
              <a:defRPr/>
            </a:pPr>
            <a:r>
              <a:rPr lang="en-US" altLang="zh-CN" sz="2000" b="1" noProof="1">
                <a:solidFill>
                  <a:srgbClr val="212328"/>
                </a:solidFill>
                <a:latin typeface="Times New Roman" panose="02020603050405020304" charset="0"/>
                <a:ea typeface="黑体" panose="02010609060101010101" pitchFamily="49" charset="-122"/>
                <a:cs typeface="Times New Roman" panose="02020603050405020304" charset="0"/>
                <a:sym typeface="+mn-ea"/>
              </a:rPr>
              <a:t>1 </a:t>
            </a:r>
            <a:r>
              <a:rPr lang="en-US" altLang="zh-CN" sz="2000" b="1" noProof="1" smtClean="0">
                <a:solidFill>
                  <a:srgbClr val="212328"/>
                </a:solidFill>
                <a:latin typeface="Times New Roman" panose="02020603050405020304" charset="0"/>
                <a:ea typeface="黑体" panose="02010609060101010101" pitchFamily="49" charset="-122"/>
                <a:cs typeface="Times New Roman" panose="02020603050405020304" charset="0"/>
                <a:sym typeface="+mn-ea"/>
              </a:rPr>
              <a:t>CAP-MIMO</a:t>
            </a:r>
            <a:r>
              <a:rPr lang="zh-CN" altLang="en-US" sz="2000" b="1" noProof="1">
                <a:solidFill>
                  <a:srgbClr val="212328"/>
                </a:solidFill>
                <a:latin typeface="Times New Roman" panose="02020603050405020304" charset="0"/>
                <a:ea typeface="黑体" panose="02010609060101010101" pitchFamily="49" charset="-122"/>
                <a:cs typeface="Times New Roman" panose="02020603050405020304" charset="0"/>
                <a:sym typeface="+mn-ea"/>
              </a:rPr>
              <a:t> </a:t>
            </a:r>
            <a:r>
              <a:rPr lang="en-US" altLang="zh-CN" sz="2000" b="1" noProof="1" smtClean="0">
                <a:solidFill>
                  <a:srgbClr val="212328"/>
                </a:solidFill>
                <a:latin typeface="Times New Roman" panose="02020603050405020304" charset="0"/>
                <a:ea typeface="黑体" panose="02010609060101010101" pitchFamily="49" charset="-122"/>
                <a:cs typeface="Times New Roman" panose="02020603050405020304" charset="0"/>
                <a:sym typeface="+mn-ea"/>
              </a:rPr>
              <a:t>Transmitter</a:t>
            </a:r>
            <a:endParaRPr lang="en-US" altLang="zh-CN" sz="2000" b="1" noProof="1">
              <a:solidFill>
                <a:srgbClr val="212328"/>
              </a:solidFill>
              <a:latin typeface="Times New Roman" panose="02020603050405020304" charset="0"/>
              <a:ea typeface="黑体" panose="02010609060101010101" pitchFamily="49" charset="-122"/>
              <a:cs typeface="Times New Roman" panose="02020603050405020304" charset="0"/>
              <a:sym typeface="+mn-ea"/>
            </a:endParaRPr>
          </a:p>
          <a:p>
            <a:pPr marL="742950" lvl="2" indent="-342900" eaLnBrk="1" hangingPunct="1">
              <a:spcBef>
                <a:spcPts val="600"/>
              </a:spcBef>
              <a:buClr>
                <a:srgbClr val="000000"/>
              </a:buClr>
              <a:buFont typeface="Wingdings" panose="05000000000000000000" pitchFamily="2" charset="2"/>
              <a:buChar char="Ø"/>
              <a:defRPr/>
            </a:pPr>
            <a:r>
              <a:rPr lang="en-US" altLang="zh-CN" sz="2000" b="1" noProof="1">
                <a:solidFill>
                  <a:srgbClr val="212328"/>
                </a:solidFill>
                <a:latin typeface="Times New Roman" panose="02020603050405020304" charset="0"/>
                <a:ea typeface="黑体" panose="02010609060101010101" pitchFamily="49" charset="-122"/>
                <a:cs typeface="Times New Roman" panose="02020603050405020304" charset="0"/>
                <a:sym typeface="+mn-ea"/>
              </a:rPr>
              <a:t>4 </a:t>
            </a:r>
            <a:r>
              <a:rPr lang="en-US" altLang="zh-CN" sz="2000" b="1" noProof="1" smtClean="0">
                <a:solidFill>
                  <a:srgbClr val="212328"/>
                </a:solidFill>
                <a:latin typeface="Times New Roman" panose="02020603050405020304" charset="0"/>
                <a:ea typeface="黑体" panose="02010609060101010101" pitchFamily="49" charset="-122"/>
                <a:cs typeface="Times New Roman" panose="02020603050405020304" charset="0"/>
                <a:sym typeface="+mn-ea"/>
              </a:rPr>
              <a:t>users</a:t>
            </a:r>
            <a:endParaRPr lang="en-US" altLang="zh-CN" sz="2000" b="1" noProof="1">
              <a:solidFill>
                <a:srgbClr val="212328"/>
              </a:solidFill>
              <a:latin typeface="Times New Roman" panose="02020603050405020304" charset="0"/>
              <a:ea typeface="黑体" panose="02010609060101010101" pitchFamily="49" charset="-122"/>
              <a:cs typeface="Times New Roman" panose="02020603050405020304" charset="0"/>
              <a:sym typeface="+mn-ea"/>
            </a:endParaRPr>
          </a:p>
        </p:txBody>
      </p:sp>
      <p:sp>
        <p:nvSpPr>
          <p:cNvPr id="56" name="Rectangle 2"/>
          <p:cNvSpPr txBox="1">
            <a:spLocks noChangeArrowheads="1"/>
          </p:cNvSpPr>
          <p:nvPr/>
        </p:nvSpPr>
        <p:spPr bwMode="auto">
          <a:xfrm>
            <a:off x="236560" y="260027"/>
            <a:ext cx="1063464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a:lstStyle>
          <a:p>
            <a:pPr eaLnBrk="1" hangingPunct="1"/>
            <a:r>
              <a:rPr lang="en-US" altLang="zh-CN" sz="4000" dirty="0" smtClean="0">
                <a:solidFill>
                  <a:srgbClr val="002060"/>
                </a:solidFill>
                <a:latin typeface="Times" panose="02020603050405020304" pitchFamily="18" charset="0"/>
                <a:ea typeface="黑体" panose="02010609060101010101" pitchFamily="49" charset="-122"/>
                <a:cs typeface="Times" panose="02020603050405020304" pitchFamily="18" charset="0"/>
              </a:rPr>
              <a:t>PDM: Simulation results</a:t>
            </a:r>
            <a:endParaRPr lang="zh-CN" altLang="en-US" sz="4000" kern="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7" name="矩形 36">
            <a:extLst>
              <a:ext uri="{FF2B5EF4-FFF2-40B4-BE49-F238E27FC236}">
                <a16:creationId xmlns:a16="http://schemas.microsoft.com/office/drawing/2014/main" id="{C3F1C4C3-1C1E-4219-BC69-85878E80BD5B}"/>
              </a:ext>
            </a:extLst>
          </p:cNvPr>
          <p:cNvSpPr/>
          <p:nvPr/>
        </p:nvSpPr>
        <p:spPr>
          <a:xfrm>
            <a:off x="172646" y="6147817"/>
            <a:ext cx="11846708" cy="430887"/>
          </a:xfrm>
          <a:prstGeom prst="rect">
            <a:avLst/>
          </a:prstGeom>
        </p:spPr>
        <p:txBody>
          <a:bodyPr wrap="square">
            <a:spAutoFit/>
          </a:bodyPr>
          <a:lstStyle/>
          <a:p>
            <a:r>
              <a:rPr lang="en-US" altLang="zh-CN" sz="1100" dirty="0">
                <a:solidFill>
                  <a:srgbClr val="212328"/>
                </a:solidFill>
                <a:latin typeface="Times" panose="02020603050405020304" pitchFamily="18" charset="0"/>
                <a:cs typeface="Times" panose="02020603050405020304" pitchFamily="18" charset="0"/>
              </a:rPr>
              <a:t>L. Sanguinetti, A. D’Amico, M. </a:t>
            </a:r>
            <a:r>
              <a:rPr lang="en-US" altLang="zh-CN" sz="1100" dirty="0" err="1">
                <a:solidFill>
                  <a:srgbClr val="212328"/>
                </a:solidFill>
                <a:latin typeface="Times" panose="02020603050405020304" pitchFamily="18" charset="0"/>
                <a:cs typeface="Times" panose="02020603050405020304" pitchFamily="18" charset="0"/>
              </a:rPr>
              <a:t>Debbah</a:t>
            </a:r>
            <a:r>
              <a:rPr lang="en-US" altLang="zh-CN" sz="1100" dirty="0">
                <a:solidFill>
                  <a:srgbClr val="212328"/>
                </a:solidFill>
                <a:latin typeface="Times" panose="02020603050405020304" pitchFamily="18" charset="0"/>
                <a:cs typeface="Times" panose="02020603050405020304" pitchFamily="18" charset="0"/>
              </a:rPr>
              <a:t>, "</a:t>
            </a:r>
            <a:r>
              <a:rPr lang="en-US" altLang="zh-CN" sz="1100" dirty="0">
                <a:solidFill>
                  <a:srgbClr val="0000FF"/>
                </a:solidFill>
                <a:latin typeface="Times" panose="02020603050405020304" pitchFamily="18" charset="0"/>
                <a:cs typeface="Times" panose="02020603050405020304" pitchFamily="18" charset="0"/>
              </a:rPr>
              <a:t>Wavenumber-division multiplexing in line-of-sight holographic MIMO communications</a:t>
            </a:r>
            <a:r>
              <a:rPr lang="en-US" altLang="zh-CN" sz="1100" dirty="0">
                <a:solidFill>
                  <a:srgbClr val="212328"/>
                </a:solidFill>
                <a:latin typeface="Times" panose="02020603050405020304" pitchFamily="18" charset="0"/>
                <a:cs typeface="Times" panose="02020603050405020304" pitchFamily="18" charset="0"/>
              </a:rPr>
              <a:t>," </a:t>
            </a:r>
            <a:r>
              <a:rPr lang="en-US" altLang="zh-CN" sz="1100" i="1" dirty="0" err="1">
                <a:solidFill>
                  <a:srgbClr val="212328"/>
                </a:solidFill>
                <a:latin typeface="Times" panose="02020603050405020304" pitchFamily="18" charset="0"/>
                <a:cs typeface="Times" panose="02020603050405020304" pitchFamily="18" charset="0"/>
              </a:rPr>
              <a:t>arxiv</a:t>
            </a:r>
            <a:r>
              <a:rPr lang="en-US" altLang="zh-CN" sz="1100" i="1" dirty="0">
                <a:solidFill>
                  <a:srgbClr val="212328"/>
                </a:solidFill>
                <a:latin typeface="Times" panose="02020603050405020304" pitchFamily="18" charset="0"/>
                <a:cs typeface="Times" panose="02020603050405020304" pitchFamily="18" charset="0"/>
              </a:rPr>
              <a:t> preprint arxiv:2106.12531., </a:t>
            </a:r>
            <a:r>
              <a:rPr lang="en-US" altLang="zh-CN" sz="1100" dirty="0">
                <a:solidFill>
                  <a:srgbClr val="212328"/>
                </a:solidFill>
                <a:latin typeface="Times" panose="02020603050405020304" pitchFamily="18" charset="0"/>
                <a:cs typeface="Times" panose="02020603050405020304" pitchFamily="18" charset="0"/>
              </a:rPr>
              <a:t>Jun. 2021.</a:t>
            </a:r>
            <a:endParaRPr lang="zh-CN" altLang="en-US" sz="1100" dirty="0">
              <a:solidFill>
                <a:srgbClr val="212328"/>
              </a:solidFill>
              <a:latin typeface="Times" panose="02020603050405020304" pitchFamily="18" charset="0"/>
              <a:cs typeface="Times" panose="02020603050405020304" pitchFamily="18" charset="0"/>
            </a:endParaRPr>
          </a:p>
          <a:p>
            <a:r>
              <a:rPr lang="en-US" altLang="zh-CN" sz="1100" dirty="0">
                <a:solidFill>
                  <a:srgbClr val="212328"/>
                </a:solidFill>
                <a:latin typeface="Times" panose="02020603050405020304" pitchFamily="18" charset="0"/>
                <a:cs typeface="Times" panose="02020603050405020304" pitchFamily="18" charset="0"/>
              </a:rPr>
              <a:t>Z. Zhang and L. Dai, “</a:t>
            </a:r>
            <a:r>
              <a:rPr lang="en-US" altLang="zh-CN" sz="1100" dirty="0">
                <a:solidFill>
                  <a:srgbClr val="3333FF"/>
                </a:solidFill>
                <a:latin typeface="Times" panose="02020603050405020304" pitchFamily="18" charset="0"/>
                <a:cs typeface="Times" panose="02020603050405020304" pitchFamily="18" charset="0"/>
              </a:rPr>
              <a:t>Pattern-division multiplexing for continuous-aperture MIMO</a:t>
            </a:r>
            <a:r>
              <a:rPr lang="en-US" altLang="zh-CN" sz="1100" dirty="0">
                <a:solidFill>
                  <a:srgbClr val="212328"/>
                </a:solidFill>
                <a:latin typeface="Times" panose="02020603050405020304" pitchFamily="18" charset="0"/>
                <a:cs typeface="Times" panose="02020603050405020304" pitchFamily="18" charset="0"/>
              </a:rPr>
              <a:t>,” in Proc. 2022 IEEE International Conference on Communications (IEEE ICC’22), Seoul, South Korea, May 2020.</a:t>
            </a:r>
            <a:endParaRPr lang="zh-CN" altLang="en-US" sz="1100" dirty="0">
              <a:solidFill>
                <a:srgbClr val="212328"/>
              </a:solidFill>
              <a:latin typeface="Times" panose="02020603050405020304" pitchFamily="18" charset="0"/>
              <a:cs typeface="Times" panose="02020603050405020304" pitchFamily="18" charset="0"/>
            </a:endParaRPr>
          </a:p>
        </p:txBody>
      </p:sp>
      <p:pic>
        <p:nvPicPr>
          <p:cNvPr id="58" name="图片 57">
            <a:extLst>
              <a:ext uri="{FF2B5EF4-FFF2-40B4-BE49-F238E27FC236}">
                <a16:creationId xmlns:a16="http://schemas.microsoft.com/office/drawing/2014/main" id="{BD661732-2C81-4877-8C61-10804D19452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8759" y="2586386"/>
            <a:ext cx="2922712" cy="2952904"/>
          </a:xfrm>
          <a:prstGeom prst="rect">
            <a:avLst/>
          </a:prstGeom>
        </p:spPr>
      </p:pic>
      <p:pic>
        <p:nvPicPr>
          <p:cNvPr id="59" name="图片 58">
            <a:extLst>
              <a:ext uri="{FF2B5EF4-FFF2-40B4-BE49-F238E27FC236}">
                <a16:creationId xmlns:a16="http://schemas.microsoft.com/office/drawing/2014/main" id="{40566566-3EA6-4559-A408-295D16557AB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147" y="2536249"/>
            <a:ext cx="3014677" cy="3020628"/>
          </a:xfrm>
          <a:prstGeom prst="rect">
            <a:avLst/>
          </a:prstGeom>
        </p:spPr>
      </p:pic>
      <p:grpSp>
        <p:nvGrpSpPr>
          <p:cNvPr id="2" name="组合 1">
            <a:extLst>
              <a:ext uri="{FF2B5EF4-FFF2-40B4-BE49-F238E27FC236}">
                <a16:creationId xmlns:a16="http://schemas.microsoft.com/office/drawing/2014/main" id="{2D77D232-E460-4E20-84D6-E748BC99FDFF}"/>
              </a:ext>
            </a:extLst>
          </p:cNvPr>
          <p:cNvGrpSpPr/>
          <p:nvPr/>
        </p:nvGrpSpPr>
        <p:grpSpPr>
          <a:xfrm>
            <a:off x="7316076" y="2404953"/>
            <a:ext cx="4176711" cy="3180793"/>
            <a:chOff x="6122879" y="3710214"/>
            <a:chExt cx="3134369" cy="2520394"/>
          </a:xfrm>
        </p:grpSpPr>
        <p:pic>
          <p:nvPicPr>
            <p:cNvPr id="57" name="图片 56">
              <a:extLst>
                <a:ext uri="{FF2B5EF4-FFF2-40B4-BE49-F238E27FC236}">
                  <a16:creationId xmlns:a16="http://schemas.microsoft.com/office/drawing/2014/main" id="{9BD4C3E9-7EAE-47FD-8E1E-5E55721F981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122879" y="3710214"/>
              <a:ext cx="3134369" cy="2520394"/>
            </a:xfrm>
            <a:prstGeom prst="rect">
              <a:avLst/>
            </a:prstGeom>
          </p:spPr>
        </p:pic>
        <p:sp>
          <p:nvSpPr>
            <p:cNvPr id="61" name="矩形 60">
              <a:extLst>
                <a:ext uri="{FF2B5EF4-FFF2-40B4-BE49-F238E27FC236}">
                  <a16:creationId xmlns:a16="http://schemas.microsoft.com/office/drawing/2014/main" id="{7972DF53-60E0-4DDA-80B5-11F5F3117B6A}"/>
                </a:ext>
              </a:extLst>
            </p:cNvPr>
            <p:cNvSpPr/>
            <p:nvPr/>
          </p:nvSpPr>
          <p:spPr>
            <a:xfrm>
              <a:off x="8047633" y="4971846"/>
              <a:ext cx="587284" cy="317039"/>
            </a:xfrm>
            <a:prstGeom prst="rect">
              <a:avLst/>
            </a:prstGeom>
          </p:spPr>
          <p:txBody>
            <a:bodyPr wrap="none">
              <a:spAutoFit/>
            </a:bodyPr>
            <a:lstStyle/>
            <a:p>
              <a:pPr marL="0" lvl="1" algn="ctr">
                <a:spcBef>
                  <a:spcPts val="0"/>
                </a:spcBef>
                <a:buClr>
                  <a:srgbClr val="000000"/>
                </a:buClr>
                <a:defRPr/>
              </a:pPr>
              <a:r>
                <a:rPr lang="en-US" altLang="zh-CN" sz="2000" noProof="1" smtClean="0">
                  <a:solidFill>
                    <a:srgbClr val="C00000"/>
                  </a:solidFill>
                  <a:latin typeface="Times New Roman" panose="02020603050405020304" charset="0"/>
                  <a:ea typeface="黑体" panose="02010609060101010101" pitchFamily="49" charset="-122"/>
                  <a:cs typeface="Times New Roman" panose="02020603050405020304" charset="0"/>
                  <a:sym typeface="+mn-ea"/>
                </a:rPr>
                <a:t>200%</a:t>
              </a:r>
              <a:endParaRPr lang="en-US" altLang="zh-CN" sz="2000" noProof="1">
                <a:solidFill>
                  <a:srgbClr val="C00000"/>
                </a:solidFill>
                <a:latin typeface="Times New Roman" panose="02020603050405020304" charset="0"/>
                <a:ea typeface="黑体" panose="02010609060101010101" pitchFamily="49" charset="-122"/>
                <a:cs typeface="Times New Roman" panose="02020603050405020304" charset="0"/>
                <a:sym typeface="+mn-ea"/>
              </a:endParaRPr>
            </a:p>
          </p:txBody>
        </p:sp>
      </p:grpSp>
      <p:sp>
        <p:nvSpPr>
          <p:cNvPr id="34" name="矩形 33">
            <a:extLst>
              <a:ext uri="{FF2B5EF4-FFF2-40B4-BE49-F238E27FC236}">
                <a16:creationId xmlns:a16="http://schemas.microsoft.com/office/drawing/2014/main" id="{6334DB87-077C-4D51-B2DC-3125D0983ECC}"/>
              </a:ext>
            </a:extLst>
          </p:cNvPr>
          <p:cNvSpPr/>
          <p:nvPr/>
        </p:nvSpPr>
        <p:spPr>
          <a:xfrm>
            <a:off x="1010502" y="5694801"/>
            <a:ext cx="2221858" cy="400110"/>
          </a:xfrm>
          <a:prstGeom prst="rect">
            <a:avLst/>
          </a:prstGeom>
        </p:spPr>
        <p:txBody>
          <a:bodyPr wrap="square">
            <a:spAutoFit/>
          </a:bodyPr>
          <a:lstStyle/>
          <a:p>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Pattern amplitude</a:t>
            </a:r>
          </a:p>
        </p:txBody>
      </p:sp>
      <p:sp>
        <p:nvSpPr>
          <p:cNvPr id="36" name="矩形 35">
            <a:extLst>
              <a:ext uri="{FF2B5EF4-FFF2-40B4-BE49-F238E27FC236}">
                <a16:creationId xmlns:a16="http://schemas.microsoft.com/office/drawing/2014/main" id="{6334DB87-077C-4D51-B2DC-3125D0983ECC}"/>
              </a:ext>
            </a:extLst>
          </p:cNvPr>
          <p:cNvSpPr/>
          <p:nvPr/>
        </p:nvSpPr>
        <p:spPr>
          <a:xfrm>
            <a:off x="4640777" y="5694801"/>
            <a:ext cx="1815416" cy="400110"/>
          </a:xfrm>
          <a:prstGeom prst="rect">
            <a:avLst/>
          </a:prstGeom>
        </p:spPr>
        <p:txBody>
          <a:bodyPr wrap="square">
            <a:spAutoFit/>
          </a:bodyPr>
          <a:lstStyle/>
          <a:p>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Pattern phase</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sp>
        <p:nvSpPr>
          <p:cNvPr id="38" name="矩形 37">
            <a:extLst>
              <a:ext uri="{FF2B5EF4-FFF2-40B4-BE49-F238E27FC236}">
                <a16:creationId xmlns:a16="http://schemas.microsoft.com/office/drawing/2014/main" id="{6334DB87-077C-4D51-B2DC-3125D0983ECC}"/>
              </a:ext>
            </a:extLst>
          </p:cNvPr>
          <p:cNvSpPr/>
          <p:nvPr/>
        </p:nvSpPr>
        <p:spPr>
          <a:xfrm>
            <a:off x="7864610" y="5694801"/>
            <a:ext cx="3944394" cy="400110"/>
          </a:xfrm>
          <a:prstGeom prst="rect">
            <a:avLst/>
          </a:prstGeom>
        </p:spPr>
        <p:txBody>
          <a:bodyPr wrap="square">
            <a:spAutoFit/>
          </a:bodyPr>
          <a:lstStyle/>
          <a:p>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Sum-rate vs. CAP-MIMO</a:t>
            </a:r>
            <a:r>
              <a:rPr lang="zh-CN" altLang="en-US" sz="2000" b="1" dirty="0">
                <a:solidFill>
                  <a:srgbClr val="000000"/>
                </a:solidFill>
                <a:latin typeface="Times" panose="02020603050405020304" pitchFamily="18" charset="0"/>
                <a:ea typeface="黑体" panose="02010609060101010101" pitchFamily="49" charset="-122"/>
                <a:cs typeface="Times" panose="02020603050405020304" pitchFamily="18" charset="0"/>
              </a:rPr>
              <a:t> </a:t>
            </a:r>
            <a:r>
              <a:rPr lang="en-US" altLang="zh-CN" sz="2000" b="1" dirty="0" smtClean="0">
                <a:solidFill>
                  <a:srgbClr val="000000"/>
                </a:solidFill>
                <a:latin typeface="Times" panose="02020603050405020304" pitchFamily="18" charset="0"/>
                <a:ea typeface="黑体" panose="02010609060101010101" pitchFamily="49" charset="-122"/>
                <a:cs typeface="Times" panose="02020603050405020304" pitchFamily="18" charset="0"/>
              </a:rPr>
              <a:t>area</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sp>
        <p:nvSpPr>
          <p:cNvPr id="17" name="下箭头 20">
            <a:extLst>
              <a:ext uri="{FF2B5EF4-FFF2-40B4-BE49-F238E27FC236}">
                <a16:creationId xmlns:a16="http://schemas.microsoft.com/office/drawing/2014/main" id="{81D3DA77-C291-45D0-B44D-3D711A84CCDE}"/>
              </a:ext>
            </a:extLst>
          </p:cNvPr>
          <p:cNvSpPr>
            <a:spLocks noChangeArrowheads="1"/>
          </p:cNvSpPr>
          <p:nvPr/>
        </p:nvSpPr>
        <p:spPr bwMode="auto">
          <a:xfrm rot="10800000">
            <a:off x="10532458" y="3603932"/>
            <a:ext cx="407763" cy="1079072"/>
          </a:xfrm>
          <a:prstGeom prst="downArrow">
            <a:avLst>
              <a:gd name="adj1" fmla="val 33481"/>
              <a:gd name="adj2" fmla="val 54142"/>
            </a:avLst>
          </a:prstGeom>
          <a:gradFill flip="none" rotWithShape="1">
            <a:gsLst>
              <a:gs pos="0">
                <a:srgbClr val="C00000"/>
              </a:gs>
              <a:gs pos="50000">
                <a:srgbClr val="C00000"/>
              </a:gs>
              <a:gs pos="100000">
                <a:srgbClr val="FF0000"/>
              </a:gs>
            </a:gsLst>
            <a:lin ang="16200000" scaled="1"/>
            <a:tileRect/>
          </a:gradFill>
          <a:ln>
            <a:noFill/>
          </a:ln>
        </p:spPr>
        <p:txBody>
          <a:bodyPr wrap="none"/>
          <a:lstStyle/>
          <a:p>
            <a:pPr eaLnBrk="1" hangingPunct="1">
              <a:buFont typeface="Arial" charset="0"/>
              <a:buNone/>
            </a:pPr>
            <a:endParaRPr lang="zh-CN" altLang="en-US" sz="1800" b="1"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spTree>
    <p:custDataLst>
      <p:tags r:id="rId1"/>
    </p:custDataLst>
    <p:extLst>
      <p:ext uri="{BB962C8B-B14F-4D97-AF65-F5344CB8AC3E}">
        <p14:creationId xmlns:p14="http://schemas.microsoft.com/office/powerpoint/2010/main" val="417855999"/>
      </p:ext>
    </p:extLst>
  </p:cSld>
  <p:clrMapOvr>
    <a:masterClrMapping/>
  </p:clrMapOvr>
  <mc:AlternateContent xmlns:mc="http://schemas.openxmlformats.org/markup-compatibility/2006" xmlns:p14="http://schemas.microsoft.com/office/powerpoint/2010/main">
    <mc:Choice Requires="p14">
      <p:transition p14:dur="0" advTm="11900"/>
    </mc:Choice>
    <mc:Fallback xmlns="">
      <p:transition advTm="119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对象 15">
            <a:extLst>
              <a:ext uri="{FF2B5EF4-FFF2-40B4-BE49-F238E27FC236}">
                <a16:creationId xmlns:a16="http://schemas.microsoft.com/office/drawing/2014/main" id="{AB42132E-BD1D-4AE4-9C3B-59616500169E}"/>
              </a:ext>
            </a:extLst>
          </p:cNvPr>
          <p:cNvGraphicFramePr>
            <a:graphicFrameLocks/>
          </p:cNvGraphicFramePr>
          <p:nvPr>
            <p:extLst/>
          </p:nvPr>
        </p:nvGraphicFramePr>
        <p:xfrm>
          <a:off x="1244179" y="1483968"/>
          <a:ext cx="1537449" cy="2625725"/>
        </p:xfrm>
        <a:graphic>
          <a:graphicData uri="http://schemas.openxmlformats.org/presentationml/2006/ole">
            <mc:AlternateContent xmlns:mc="http://schemas.openxmlformats.org/markup-compatibility/2006">
              <mc:Choice xmlns:v="urn:schemas-microsoft-com:vml" Requires="v">
                <p:oleObj spid="_x0000_s13349" name="Visio" r:id="rId4" imgW="1334880" imgH="2636111" progId="Visio.Drawing.11">
                  <p:embed/>
                </p:oleObj>
              </mc:Choice>
              <mc:Fallback>
                <p:oleObj name="Visio" r:id="rId4" imgW="1334880" imgH="2636111" progId="Visio.Drawing.11">
                  <p:embed/>
                  <p:pic>
                    <p:nvPicPr>
                      <p:cNvPr id="16" name="对象 15">
                        <a:extLst>
                          <a:ext uri="{FF2B5EF4-FFF2-40B4-BE49-F238E27FC236}">
                            <a16:creationId xmlns:a16="http://schemas.microsoft.com/office/drawing/2014/main" id="{AB42132E-BD1D-4AE4-9C3B-59616500169E}"/>
                          </a:ext>
                        </a:extLst>
                      </p:cNvPr>
                      <p:cNvPicPr>
                        <a:picLocks noChangeArrowheads="1"/>
                      </p:cNvPicPr>
                      <p:nvPr/>
                    </p:nvPicPr>
                    <p:blipFill>
                      <a:blip r:embed="rId5"/>
                      <a:srcRect/>
                      <a:stretch>
                        <a:fillRect/>
                      </a:stretch>
                    </p:blipFill>
                    <p:spPr bwMode="auto">
                      <a:xfrm>
                        <a:off x="1244179" y="1483968"/>
                        <a:ext cx="1537449" cy="2625725"/>
                      </a:xfrm>
                      <a:prstGeom prst="rect">
                        <a:avLst/>
                      </a:prstGeom>
                      <a:noFill/>
                      <a:ln>
                        <a:noFill/>
                      </a:ln>
                    </p:spPr>
                  </p:pic>
                </p:oleObj>
              </mc:Fallback>
            </mc:AlternateContent>
          </a:graphicData>
        </a:graphic>
      </p:graphicFrame>
      <p:sp>
        <p:nvSpPr>
          <p:cNvPr id="17" name="梯形 16">
            <a:extLst>
              <a:ext uri="{FF2B5EF4-FFF2-40B4-BE49-F238E27FC236}">
                <a16:creationId xmlns:a16="http://schemas.microsoft.com/office/drawing/2014/main" id="{9B0DE599-AB70-4012-A24B-972FF7586E89}"/>
              </a:ext>
            </a:extLst>
          </p:cNvPr>
          <p:cNvSpPr/>
          <p:nvPr/>
        </p:nvSpPr>
        <p:spPr>
          <a:xfrm rot="17841940">
            <a:off x="4591270" y="138965"/>
            <a:ext cx="2111755" cy="6807200"/>
          </a:xfrm>
          <a:prstGeom prst="trapezoid">
            <a:avLst>
              <a:gd name="adj" fmla="val 50000"/>
            </a:avLst>
          </a:prstGeom>
          <a:gradFill>
            <a:gsLst>
              <a:gs pos="0">
                <a:schemeClr val="bg1">
                  <a:lumMod val="0"/>
                  <a:lumOff val="100000"/>
                </a:schemeClr>
              </a:gs>
              <a:gs pos="100000">
                <a:srgbClr val="3333FF"/>
              </a:gs>
              <a:gs pos="100000">
                <a:schemeClr val="bg1">
                  <a:lumMod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18" name="图片 17">
            <a:extLst>
              <a:ext uri="{FF2B5EF4-FFF2-40B4-BE49-F238E27FC236}">
                <a16:creationId xmlns:a16="http://schemas.microsoft.com/office/drawing/2014/main" id="{55B1BA8D-E69F-464A-A3DE-4E5A9EB8C76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7941047">
            <a:off x="3979045" y="880354"/>
            <a:ext cx="1746506" cy="4555124"/>
          </a:xfrm>
          <a:prstGeom prst="rect">
            <a:avLst/>
          </a:prstGeom>
        </p:spPr>
      </p:pic>
      <p:pic>
        <p:nvPicPr>
          <p:cNvPr id="19" name="Picture 6">
            <a:extLst>
              <a:ext uri="{FF2B5EF4-FFF2-40B4-BE49-F238E27FC236}">
                <a16:creationId xmlns:a16="http://schemas.microsoft.com/office/drawing/2014/main" id="{2570389B-7D60-4864-B228-7E56768CCD0E}"/>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705778" y="2114330"/>
            <a:ext cx="1702242" cy="3915797"/>
          </a:xfrm>
          <a:prstGeom prst="rect">
            <a:avLst/>
          </a:prstGeom>
          <a:noFill/>
          <a:ln>
            <a:noFill/>
          </a:ln>
          <a:scene3d>
            <a:camera prst="isometricLeftDown">
              <a:rot lat="3600000" lon="3000000" rev="21594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a:extLst>
              <a:ext uri="{FF2B5EF4-FFF2-40B4-BE49-F238E27FC236}">
                <a16:creationId xmlns:a16="http://schemas.microsoft.com/office/drawing/2014/main" id="{18B821FF-A2E9-460E-8AF1-49A536EA6B44}"/>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57910" y="2438805"/>
            <a:ext cx="2412733" cy="4775261"/>
          </a:xfrm>
          <a:prstGeom prst="rect">
            <a:avLst/>
          </a:prstGeom>
          <a:noFill/>
          <a:ln>
            <a:noFill/>
          </a:ln>
          <a:scene3d>
            <a:camera prst="isometricLeftDown">
              <a:rot lat="3600000" lon="3000000" rev="21594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1191" y="4256515"/>
            <a:ext cx="1736924" cy="1736924"/>
          </a:xfrm>
          <a:prstGeom prst="rect">
            <a:avLst/>
          </a:prstGeom>
        </p:spPr>
      </p:pic>
      <p:pic>
        <p:nvPicPr>
          <p:cNvPr id="11" name="图片 10">
            <a:extLst>
              <a:ext uri="{FF2B5EF4-FFF2-40B4-BE49-F238E27FC236}">
                <a16:creationId xmlns:a16="http://schemas.microsoft.com/office/drawing/2014/main" id="{D33A698A-83A1-486B-BC37-776818B4618F}"/>
              </a:ext>
            </a:extLst>
          </p:cNvPr>
          <p:cNvPicPr>
            <a:picLocks noChangeAspect="1"/>
          </p:cNvPicPr>
          <p:nvPr/>
        </p:nvPicPr>
        <p:blipFill rotWithShape="1">
          <a:blip r:embed="rId9">
            <a:clrChange>
              <a:clrFrom>
                <a:srgbClr val="FFFFFF"/>
              </a:clrFrom>
              <a:clrTo>
                <a:srgbClr val="FFFFFF">
                  <a:alpha val="0"/>
                </a:srgbClr>
              </a:clrTo>
            </a:clrChange>
          </a:blip>
          <a:srcRect l="22210" t="32515" r="26595" b="39298"/>
          <a:stretch/>
        </p:blipFill>
        <p:spPr>
          <a:xfrm>
            <a:off x="30110" y="0"/>
            <a:ext cx="2879575" cy="1121128"/>
          </a:xfrm>
          <a:prstGeom prst="rect">
            <a:avLst/>
          </a:prstGeom>
        </p:spPr>
      </p:pic>
      <p:sp>
        <p:nvSpPr>
          <p:cNvPr id="13" name="矩形 12">
            <a:extLst>
              <a:ext uri="{FF2B5EF4-FFF2-40B4-BE49-F238E27FC236}">
                <a16:creationId xmlns:a16="http://schemas.microsoft.com/office/drawing/2014/main" id="{38ED82EF-DD66-4F08-A77A-A18D8455812F}"/>
              </a:ext>
            </a:extLst>
          </p:cNvPr>
          <p:cNvSpPr/>
          <p:nvPr/>
        </p:nvSpPr>
        <p:spPr>
          <a:xfrm>
            <a:off x="1162050" y="6088631"/>
            <a:ext cx="8715114" cy="461665"/>
          </a:xfrm>
          <a:prstGeom prst="rect">
            <a:avLst/>
          </a:prstGeom>
        </p:spPr>
        <p:txBody>
          <a:bodyPr wrap="square">
            <a:spAutoFit/>
          </a:bodyPr>
          <a:lstStyle/>
          <a:p>
            <a:pPr algn="ctr"/>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Reproducible </a:t>
            </a:r>
            <a:r>
              <a:rPr lang="en-US" altLang="zh-CN"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research</a:t>
            </a:r>
            <a:r>
              <a:rPr lang="zh-CN" altLang="en-US"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u="sng" dirty="0">
                <a:solidFill>
                  <a:srgbClr val="0066FF"/>
                </a:solidFill>
                <a:ea typeface="黑体" panose="02010609060101010101" pitchFamily="49" charset="-122"/>
                <a:cs typeface="Times New Roman" panose="02020603050405020304" pitchFamily="18" charset="0"/>
              </a:rPr>
              <a:t>http://oa.ee.tsinghua.edu.cn/dailinglong/</a:t>
            </a:r>
            <a:r>
              <a:rPr lang="en-US" altLang="zh-CN" b="1" dirty="0">
                <a:solidFill>
                  <a:srgbClr val="0066FF"/>
                </a:solidFill>
                <a:ea typeface="黑体" panose="02010609060101010101" pitchFamily="49" charset="-122"/>
                <a:cs typeface="Times New Roman" panose="02020603050405020304" pitchFamily="18" charset="0"/>
              </a:rPr>
              <a:t> </a:t>
            </a:r>
            <a:endParaRPr lang="zh-CN" altLang="en-US" dirty="0">
              <a:solidFill>
                <a:srgbClr val="0066FF"/>
              </a:solidFill>
              <a:ea typeface="黑体" panose="02010609060101010101" pitchFamily="49" charset="-122"/>
              <a:cs typeface="Times New Roman" panose="02020603050405020304" pitchFamily="18" charset="0"/>
            </a:endParaRPr>
          </a:p>
        </p:txBody>
      </p:sp>
      <p:sp>
        <p:nvSpPr>
          <p:cNvPr id="15" name="Text Box 5">
            <a:extLst>
              <a:ext uri="{FF2B5EF4-FFF2-40B4-BE49-F238E27FC236}">
                <a16:creationId xmlns:a16="http://schemas.microsoft.com/office/drawing/2014/main" id="{2ED85F86-C085-4BA0-8EE9-F4BC0C07C105}"/>
              </a:ext>
            </a:extLst>
          </p:cNvPr>
          <p:cNvSpPr txBox="1">
            <a:spLocks noChangeArrowheads="1"/>
          </p:cNvSpPr>
          <p:nvPr/>
        </p:nvSpPr>
        <p:spPr bwMode="auto">
          <a:xfrm>
            <a:off x="3907508" y="291708"/>
            <a:ext cx="5546825" cy="53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lnSpc>
                <a:spcPct val="90000"/>
              </a:lnSpc>
              <a:defRPr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defRPr>
            </a:lvl1pPr>
            <a:lvl2pPr eaLnBrk="0" hangingPunct="0">
              <a:lnSpc>
                <a:spcPct val="90000"/>
              </a:lnSpc>
              <a:defRPr sz="3600" b="1">
                <a:solidFill>
                  <a:srgbClr val="003399"/>
                </a:solidFill>
                <a:latin typeface="Arial" pitchFamily="34" charset="0"/>
              </a:defRPr>
            </a:lvl2pPr>
            <a:lvl3pPr eaLnBrk="0" hangingPunct="0">
              <a:lnSpc>
                <a:spcPct val="90000"/>
              </a:lnSpc>
              <a:defRPr sz="3600" b="1">
                <a:solidFill>
                  <a:srgbClr val="003399"/>
                </a:solidFill>
                <a:latin typeface="Arial" pitchFamily="34" charset="0"/>
              </a:defRPr>
            </a:lvl3pPr>
            <a:lvl4pPr eaLnBrk="0" hangingPunct="0">
              <a:lnSpc>
                <a:spcPct val="90000"/>
              </a:lnSpc>
              <a:defRPr sz="3600" b="1">
                <a:solidFill>
                  <a:srgbClr val="003399"/>
                </a:solidFill>
                <a:latin typeface="Arial" pitchFamily="34" charset="0"/>
              </a:defRPr>
            </a:lvl4pPr>
            <a:lvl5pPr eaLnBrk="0" hangingPunct="0">
              <a:lnSpc>
                <a:spcPct val="90000"/>
              </a:lnSpc>
              <a:defRPr sz="3600" b="1">
                <a:solidFill>
                  <a:srgbClr val="003399"/>
                </a:solidFill>
                <a:latin typeface="Arial" pitchFamily="34" charset="0"/>
              </a:defRPr>
            </a:lvl5pPr>
            <a:lvl6pPr marL="457200" eaLnBrk="0" fontAlgn="base" hangingPunct="0">
              <a:lnSpc>
                <a:spcPct val="90000"/>
              </a:lnSpc>
              <a:spcBef>
                <a:spcPct val="0"/>
              </a:spcBef>
              <a:spcAft>
                <a:spcPct val="0"/>
              </a:spcAft>
              <a:defRPr sz="3600" b="1">
                <a:solidFill>
                  <a:srgbClr val="003399"/>
                </a:solidFill>
                <a:latin typeface="Arial" pitchFamily="34" charset="0"/>
              </a:defRPr>
            </a:lvl6pPr>
            <a:lvl7pPr marL="914400" eaLnBrk="0" fontAlgn="base" hangingPunct="0">
              <a:lnSpc>
                <a:spcPct val="90000"/>
              </a:lnSpc>
              <a:spcBef>
                <a:spcPct val="0"/>
              </a:spcBef>
              <a:spcAft>
                <a:spcPct val="0"/>
              </a:spcAft>
              <a:defRPr sz="3600" b="1">
                <a:solidFill>
                  <a:srgbClr val="003399"/>
                </a:solidFill>
                <a:latin typeface="Arial" pitchFamily="34" charset="0"/>
              </a:defRPr>
            </a:lvl7pPr>
            <a:lvl8pPr marL="1371600" eaLnBrk="0" fontAlgn="base" hangingPunct="0">
              <a:lnSpc>
                <a:spcPct val="90000"/>
              </a:lnSpc>
              <a:spcBef>
                <a:spcPct val="0"/>
              </a:spcBef>
              <a:spcAft>
                <a:spcPct val="0"/>
              </a:spcAft>
              <a:defRPr sz="3600" b="1">
                <a:solidFill>
                  <a:srgbClr val="003399"/>
                </a:solidFill>
                <a:latin typeface="Arial" pitchFamily="34" charset="0"/>
              </a:defRPr>
            </a:lvl8pPr>
            <a:lvl9pPr marL="1828800" eaLnBrk="0" fontAlgn="base" hangingPunct="0">
              <a:lnSpc>
                <a:spcPct val="90000"/>
              </a:lnSpc>
              <a:spcBef>
                <a:spcPct val="0"/>
              </a:spcBef>
              <a:spcAft>
                <a:spcPct val="0"/>
              </a:spcAft>
              <a:defRPr sz="3600" b="1">
                <a:solidFill>
                  <a:srgbClr val="003399"/>
                </a:solidFill>
                <a:latin typeface="Arial" pitchFamily="34" charset="0"/>
              </a:defRPr>
            </a:lvl9pPr>
          </a:lstStyle>
          <a:p>
            <a:r>
              <a:rPr lang="en-US" altLang="zh-CN" sz="4400" dirty="0" smtClean="0">
                <a:latin typeface="Times" panose="02020603050405020304" pitchFamily="18" charset="0"/>
                <a:cs typeface="Times" panose="02020603050405020304" pitchFamily="18" charset="0"/>
              </a:rPr>
              <a:t>IEEE ICC 2022</a:t>
            </a:r>
            <a:endParaRPr lang="zh-CN" altLang="en-US" sz="4800" dirty="0">
              <a:solidFill>
                <a:srgbClr val="7030A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4401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5"/>
</p:tagLst>
</file>

<file path=ppt/tags/tag2.xml><?xml version="1.0" encoding="utf-8"?>
<p:tagLst xmlns:a="http://schemas.openxmlformats.org/drawingml/2006/main" xmlns:r="http://schemas.openxmlformats.org/officeDocument/2006/relationships" xmlns:p="http://schemas.openxmlformats.org/presentationml/2006/main">
  <p:tag name="TIMING" val="|1.1|7.5"/>
</p:tagLst>
</file>

<file path=ppt/tags/tag3.xml><?xml version="1.0" encoding="utf-8"?>
<p:tagLst xmlns:a="http://schemas.openxmlformats.org/drawingml/2006/main" xmlns:r="http://schemas.openxmlformats.org/officeDocument/2006/relationships" xmlns:p="http://schemas.openxmlformats.org/presentationml/2006/main">
  <p:tag name="TIMING" val="|1.1|7.5"/>
</p:tagLst>
</file>

<file path=ppt/theme/theme1.xml><?xml version="1.0" encoding="utf-8"?>
<a:theme xmlns:a="http://schemas.openxmlformats.org/drawingml/2006/main" name="5_CSIP_template1">
  <a:themeElements>
    <a:clrScheme name="5_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5_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rgbClr val="5CADFF">
                <a:shade val="30000"/>
                <a:satMod val="115000"/>
              </a:srgbClr>
            </a:gs>
            <a:gs pos="50000">
              <a:srgbClr val="5CADFF">
                <a:shade val="67500"/>
                <a:satMod val="115000"/>
              </a:srgbClr>
            </a:gs>
            <a:gs pos="100000">
              <a:srgbClr val="5CADFF">
                <a:shade val="100000"/>
                <a:satMod val="115000"/>
              </a:srgbClr>
            </a:gs>
          </a:gsLst>
          <a:lin ang="16200000" scaled="1"/>
          <a:tileRect/>
        </a:gradFill>
        <a:ln>
          <a:noFill/>
        </a:ln>
      </a:spPr>
      <a:bodyPr wrap="none"/>
      <a:lstStyle>
        <a:defPPr eaLnBrk="1" hangingPunct="1">
          <a:buFont typeface="Arial" charset="0"/>
          <a:buNone/>
          <a:defRPr b="1" dirty="0">
            <a:solidFill>
              <a:srgbClr val="000000"/>
            </a:solidFill>
            <a:latin typeface="黑体" panose="02010609060101010101" pitchFamily="49" charset="-122"/>
            <a:ea typeface="黑体" panose="02010609060101010101" pitchFamily="49" charset="-122"/>
            <a:cs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sz="24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5_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5_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5_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5_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SIP_template1">
  <a:themeElements>
    <a:clrScheme name="5_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5_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rgbClr val="5CADFF">
                <a:shade val="30000"/>
                <a:satMod val="115000"/>
              </a:srgbClr>
            </a:gs>
            <a:gs pos="50000">
              <a:srgbClr val="5CADFF">
                <a:shade val="67500"/>
                <a:satMod val="115000"/>
              </a:srgbClr>
            </a:gs>
            <a:gs pos="100000">
              <a:srgbClr val="5CADFF">
                <a:shade val="100000"/>
                <a:satMod val="115000"/>
              </a:srgbClr>
            </a:gs>
          </a:gsLst>
          <a:lin ang="16200000" scaled="1"/>
          <a:tileRect/>
        </a:gradFill>
        <a:ln>
          <a:noFill/>
        </a:ln>
      </a:spPr>
      <a:bodyPr wrap="none"/>
      <a:lstStyle>
        <a:defPPr eaLnBrk="1" hangingPunct="1">
          <a:buFont typeface="Arial" charset="0"/>
          <a:buNone/>
          <a:defRPr b="1" dirty="0">
            <a:solidFill>
              <a:srgbClr val="000000"/>
            </a:solidFill>
            <a:latin typeface="黑体" panose="02010609060101010101" pitchFamily="49" charset="-122"/>
            <a:ea typeface="黑体" panose="02010609060101010101" pitchFamily="49" charset="-122"/>
            <a:cs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sz="24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5_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5_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5_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5_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34604</TotalTime>
  <Pages>0</Pages>
  <Words>1425</Words>
  <Characters>0</Characters>
  <Application>Microsoft Office PowerPoint</Application>
  <DocSecurity>0</DocSecurity>
  <PresentationFormat>宽屏</PresentationFormat>
  <Lines>0</Lines>
  <Paragraphs>85</Paragraphs>
  <Slides>8</Slides>
  <Notes>8</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2</vt:i4>
      </vt:variant>
      <vt:variant>
        <vt:lpstr>幻灯片标题</vt:lpstr>
      </vt:variant>
      <vt:variant>
        <vt:i4>8</vt:i4>
      </vt:variant>
    </vt:vector>
  </HeadingPairs>
  <TitlesOfParts>
    <vt:vector size="20" baseType="lpstr">
      <vt:lpstr>黑体</vt:lpstr>
      <vt:lpstr>宋体</vt:lpstr>
      <vt:lpstr>Arial</vt:lpstr>
      <vt:lpstr>Tahoma</vt:lpstr>
      <vt:lpstr>Times</vt:lpstr>
      <vt:lpstr>Times</vt:lpstr>
      <vt:lpstr>Times New Roman</vt:lpstr>
      <vt:lpstr>Wingdings</vt:lpstr>
      <vt:lpstr>5_CSIP_template1</vt:lpstr>
      <vt:lpstr>6_CSIP_template1</vt:lpstr>
      <vt:lpstr>Equation</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ECE-GATech</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Linglong Dai</dc:creator>
  <cp:lastModifiedBy>lenovo</cp:lastModifiedBy>
  <cp:revision>6069</cp:revision>
  <cp:lastPrinted>2019-04-28T13:46:35Z</cp:lastPrinted>
  <dcterms:created xsi:type="dcterms:W3CDTF">2003-09-07T20:27:20Z</dcterms:created>
  <dcterms:modified xsi:type="dcterms:W3CDTF">2022-03-26T07:28:06Z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